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Special Elite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Varela Round" panose="020B0604020202020204" charset="-79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8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3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3.svg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6.pn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3" name="Freeform 3"/>
          <p:cNvSpPr/>
          <p:nvPr/>
        </p:nvSpPr>
        <p:spPr>
          <a:xfrm rot="8768189">
            <a:off x="12368940" y="9378991"/>
            <a:ext cx="7659012" cy="3484850"/>
          </a:xfrm>
          <a:custGeom>
            <a:avLst/>
            <a:gdLst/>
            <a:ahLst/>
            <a:cxnLst/>
            <a:rect l="l" t="t" r="r" b="b"/>
            <a:pathLst>
              <a:path w="7659012" h="3484850">
                <a:moveTo>
                  <a:pt x="0" y="0"/>
                </a:moveTo>
                <a:lnTo>
                  <a:pt x="7659012" y="0"/>
                </a:lnTo>
                <a:lnTo>
                  <a:pt x="7659012" y="3484850"/>
                </a:lnTo>
                <a:lnTo>
                  <a:pt x="0" y="3484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120000">
            <a:off x="12639491" y="345742"/>
            <a:ext cx="5276847" cy="8223916"/>
            <a:chOff x="0" y="0"/>
            <a:chExt cx="3365500" cy="5245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4"/>
              <a:stretch>
                <a:fillRect l="-54461" r="-54461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5"/>
              <a:stretch>
                <a:fillRect t="-7825" b="-7008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6"/>
              <a:stretch>
                <a:fillRect t="-137943" b="-27056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V="1">
            <a:off x="338874" y="767469"/>
            <a:ext cx="11740418" cy="6275893"/>
          </a:xfrm>
          <a:custGeom>
            <a:avLst/>
            <a:gdLst/>
            <a:ahLst/>
            <a:cxnLst/>
            <a:rect l="l" t="t" r="r" b="b"/>
            <a:pathLst>
              <a:path w="11740418" h="6275893">
                <a:moveTo>
                  <a:pt x="0" y="6275893"/>
                </a:moveTo>
                <a:lnTo>
                  <a:pt x="11740417" y="6275893"/>
                </a:lnTo>
                <a:lnTo>
                  <a:pt x="11740417" y="0"/>
                </a:lnTo>
                <a:lnTo>
                  <a:pt x="0" y="0"/>
                </a:lnTo>
                <a:lnTo>
                  <a:pt x="0" y="6275893"/>
                </a:lnTo>
                <a:close/>
              </a:path>
            </a:pathLst>
          </a:custGeom>
          <a:blipFill>
            <a:blip r:embed="rId7"/>
            <a:stretch>
              <a:fillRect t="-36420" r="-102940" b="-135025"/>
            </a:stretch>
          </a:blipFill>
        </p:spPr>
      </p:sp>
      <p:sp>
        <p:nvSpPr>
          <p:cNvPr id="9" name="TextBox 9"/>
          <p:cNvSpPr txBox="1"/>
          <p:nvPr/>
        </p:nvSpPr>
        <p:spPr>
          <a:xfrm rot="-358723">
            <a:off x="342842" y="2055799"/>
            <a:ext cx="11740418" cy="423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2"/>
              </a:lnSpc>
            </a:pP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Urodził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się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20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marca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1895 w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Krakowie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przy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pl-PL" sz="4062" u="sng" dirty="0" smtClean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u. Lubicz </a:t>
            </a:r>
            <a:r>
              <a:rPr lang="en-US" sz="4062" dirty="0" smtClean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24 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(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obecnie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nr 32)3.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Był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wnukiem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pochodzących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z </a:t>
            </a:r>
            <a:r>
              <a:rPr lang="pl-PL" sz="4062" dirty="0" smtClean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Moraw</a:t>
            </a:r>
            <a:r>
              <a:rPr lang="en-US" sz="4062" dirty="0" smtClean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Andrzeja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(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sierżant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saperów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armii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austriackiej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,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pracownik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kolejowy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)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i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Eleonory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z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domu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Gazda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,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oraz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synem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Andrzeja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Franciszka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(,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ślusarz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i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także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pracownik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kolei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)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i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Agnieszki z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domu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4062" dirty="0" err="1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Szwanda</a:t>
            </a:r>
            <a:r>
              <a:rPr lang="en-US" sz="4062" dirty="0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91545" y="6301009"/>
            <a:ext cx="2337049" cy="3642269"/>
            <a:chOff x="0" y="0"/>
            <a:chExt cx="3365500" cy="52451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8"/>
              <a:stretch>
                <a:fillRect l="-54003" r="-54003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5"/>
              <a:stretch>
                <a:fillRect t="-7825" b="-70087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6"/>
              <a:stretch>
                <a:fillRect t="-137943" b="-27056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105405">
            <a:off x="4590422" y="6572280"/>
            <a:ext cx="7628512" cy="3254832"/>
          </a:xfrm>
          <a:custGeom>
            <a:avLst/>
            <a:gdLst/>
            <a:ahLst/>
            <a:cxnLst/>
            <a:rect l="l" t="t" r="r" b="b"/>
            <a:pathLst>
              <a:path w="7628512" h="3254832">
                <a:moveTo>
                  <a:pt x="0" y="0"/>
                </a:moveTo>
                <a:lnTo>
                  <a:pt x="7628512" y="0"/>
                </a:lnTo>
                <a:lnTo>
                  <a:pt x="7628512" y="3254832"/>
                </a:lnTo>
                <a:lnTo>
                  <a:pt x="0" y="32548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5677561"/>
            <a:ext cx="13420561" cy="342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5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9094470" y="3990975"/>
            <a:ext cx="99060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,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78794" y="6652131"/>
            <a:ext cx="4219777" cy="3229018"/>
          </a:xfrm>
          <a:custGeom>
            <a:avLst/>
            <a:gdLst/>
            <a:ahLst/>
            <a:cxnLst/>
            <a:rect l="l" t="t" r="r" b="b"/>
            <a:pathLst>
              <a:path w="4219777" h="3229018">
                <a:moveTo>
                  <a:pt x="0" y="0"/>
                </a:moveTo>
                <a:lnTo>
                  <a:pt x="4219777" y="0"/>
                </a:lnTo>
                <a:lnTo>
                  <a:pt x="4219777" y="3229018"/>
                </a:lnTo>
                <a:lnTo>
                  <a:pt x="0" y="3229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523" b="-40523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129821">
            <a:off x="11706407" y="1750683"/>
            <a:ext cx="5403209" cy="8031330"/>
            <a:chOff x="0" y="0"/>
            <a:chExt cx="3175000" cy="4719320"/>
          </a:xfrm>
        </p:grpSpPr>
        <p:sp>
          <p:nvSpPr>
            <p:cNvPr id="5" name="Freeform 5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4"/>
              <a:stretch>
                <a:fillRect l="-10" r="-1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5"/>
              <a:stretch>
                <a:fillRect l="-4322" t="-3535" r="-518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flipV="1">
            <a:off x="1767784" y="1389295"/>
            <a:ext cx="9579960" cy="4802430"/>
          </a:xfrm>
          <a:custGeom>
            <a:avLst/>
            <a:gdLst/>
            <a:ahLst/>
            <a:cxnLst/>
            <a:rect l="l" t="t" r="r" b="b"/>
            <a:pathLst>
              <a:path w="9579960" h="4802430">
                <a:moveTo>
                  <a:pt x="0" y="4802430"/>
                </a:moveTo>
                <a:lnTo>
                  <a:pt x="9579960" y="4802430"/>
                </a:lnTo>
                <a:lnTo>
                  <a:pt x="9579960" y="0"/>
                </a:lnTo>
                <a:lnTo>
                  <a:pt x="0" y="0"/>
                </a:lnTo>
                <a:lnTo>
                  <a:pt x="0" y="4802430"/>
                </a:lnTo>
                <a:close/>
              </a:path>
            </a:pathLst>
          </a:custGeom>
          <a:blipFill>
            <a:blip r:embed="rId6"/>
            <a:stretch>
              <a:fillRect t="-46147" r="-98928" b="-13758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56216" y="2036179"/>
            <a:ext cx="8977778" cy="348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5"/>
              </a:lnSpc>
            </a:pPr>
            <a:r>
              <a:rPr lang="en-US" sz="3399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28 września 1944 r. Fieldorf został przez generała Sosnkowskiego awansowany do stopnia generała brygady za „wybitną postawę i gotowość podjęcia najcięższych zadań”.</a:t>
            </a:r>
          </a:p>
        </p:txBody>
      </p:sp>
      <p:sp>
        <p:nvSpPr>
          <p:cNvPr id="9" name="Freeform 9"/>
          <p:cNvSpPr/>
          <p:nvPr/>
        </p:nvSpPr>
        <p:spPr>
          <a:xfrm>
            <a:off x="10760946" y="-75850"/>
            <a:ext cx="7527054" cy="2886284"/>
          </a:xfrm>
          <a:custGeom>
            <a:avLst/>
            <a:gdLst/>
            <a:ahLst/>
            <a:cxnLst/>
            <a:rect l="l" t="t" r="r" b="b"/>
            <a:pathLst>
              <a:path w="8244829" h="3559349">
                <a:moveTo>
                  <a:pt x="0" y="0"/>
                </a:moveTo>
                <a:lnTo>
                  <a:pt x="8244830" y="0"/>
                </a:lnTo>
                <a:lnTo>
                  <a:pt x="8244830" y="3559349"/>
                </a:lnTo>
                <a:lnTo>
                  <a:pt x="0" y="35593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6544" r="-51225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98623" y="-114300"/>
            <a:ext cx="10089377" cy="4172131"/>
          </a:xfrm>
          <a:custGeom>
            <a:avLst/>
            <a:gdLst/>
            <a:ahLst/>
            <a:cxnLst/>
            <a:rect l="l" t="t" r="r" b="b"/>
            <a:pathLst>
              <a:path w="12450556" h="5374989">
                <a:moveTo>
                  <a:pt x="0" y="0"/>
                </a:moveTo>
                <a:lnTo>
                  <a:pt x="12450556" y="0"/>
                </a:lnTo>
                <a:lnTo>
                  <a:pt x="12450556" y="5374989"/>
                </a:lnTo>
                <a:lnTo>
                  <a:pt x="0" y="5374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544" r="-51225"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6462682" y="556301"/>
            <a:ext cx="10993119" cy="8737522"/>
          </a:xfrm>
          <a:custGeom>
            <a:avLst/>
            <a:gdLst/>
            <a:ahLst/>
            <a:cxnLst/>
            <a:rect l="l" t="t" r="r" b="b"/>
            <a:pathLst>
              <a:path w="10993119" h="8737522">
                <a:moveTo>
                  <a:pt x="0" y="8737522"/>
                </a:moveTo>
                <a:lnTo>
                  <a:pt x="10993118" y="8737522"/>
                </a:lnTo>
                <a:lnTo>
                  <a:pt x="10993118" y="0"/>
                </a:lnTo>
                <a:lnTo>
                  <a:pt x="0" y="0"/>
                </a:lnTo>
                <a:lnTo>
                  <a:pt x="0" y="8737522"/>
                </a:lnTo>
                <a:close/>
              </a:path>
            </a:pathLst>
          </a:custGeom>
          <a:blipFill>
            <a:blip r:embed="rId4"/>
            <a:stretch>
              <a:fillRect t="-19688" r="-102940" b="-62872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81363" y="1069907"/>
            <a:ext cx="5276847" cy="8223916"/>
            <a:chOff x="0" y="0"/>
            <a:chExt cx="3365500" cy="5245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5"/>
              <a:stretch>
                <a:fillRect l="-59712" r="-5971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6"/>
              <a:stretch>
                <a:fillRect t="-7825" b="-7008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7"/>
              <a:stretch>
                <a:fillRect t="-137943" b="-2705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951289" y="42695"/>
            <a:ext cx="1007952" cy="1027212"/>
          </a:xfrm>
          <a:custGeom>
            <a:avLst/>
            <a:gdLst/>
            <a:ahLst/>
            <a:cxnLst/>
            <a:rect l="l" t="t" r="r" b="b"/>
            <a:pathLst>
              <a:path w="1007952" h="1027212">
                <a:moveTo>
                  <a:pt x="0" y="0"/>
                </a:moveTo>
                <a:lnTo>
                  <a:pt x="1007952" y="0"/>
                </a:lnTo>
                <a:lnTo>
                  <a:pt x="1007952" y="1027212"/>
                </a:lnTo>
                <a:lnTo>
                  <a:pt x="0" y="10272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900502" y="1158555"/>
            <a:ext cx="10358798" cy="710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6"/>
              </a:lnSpc>
            </a:pPr>
            <a:r>
              <a:rPr lang="en-US" sz="3252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10 listopada 1950 r. Fieldorf został aresztowany, gdy wychodził z jednego z urzędów w Łodzi, do którego wezwano go pod pretekstem dopełnienia formalności związanych z ujawnieniem. Niemal natychmiast przewieziono go do aresztu MBP na ulicy Rakowieckiej w Warszawie. Śledztwu przewodzili znany z sadyzmu wobec oskarżonych płk. MBP Józef Światło oraz sławetna stalinowska prokurator Helena Wolińska.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88553"/>
            <a:ext cx="13768435" cy="6626327"/>
            <a:chOff x="0" y="0"/>
            <a:chExt cx="5022763" cy="24173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22763" cy="2417302"/>
            </a:xfrm>
            <a:custGeom>
              <a:avLst/>
              <a:gdLst/>
              <a:ahLst/>
              <a:cxnLst/>
              <a:rect l="l" t="t" r="r" b="b"/>
              <a:pathLst>
                <a:path w="5022763" h="2417302">
                  <a:moveTo>
                    <a:pt x="4898303" y="2417302"/>
                  </a:moveTo>
                  <a:lnTo>
                    <a:pt x="124460" y="2417302"/>
                  </a:lnTo>
                  <a:cubicBezTo>
                    <a:pt x="55880" y="2417302"/>
                    <a:pt x="0" y="2361422"/>
                    <a:pt x="0" y="22928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898303" y="0"/>
                  </a:lnTo>
                  <a:cubicBezTo>
                    <a:pt x="4966882" y="0"/>
                    <a:pt x="5022763" y="55880"/>
                    <a:pt x="5022763" y="124460"/>
                  </a:cubicBezTo>
                  <a:lnTo>
                    <a:pt x="5022763" y="2292842"/>
                  </a:lnTo>
                  <a:cubicBezTo>
                    <a:pt x="5022763" y="2361422"/>
                    <a:pt x="4966882" y="2417302"/>
                    <a:pt x="4898303" y="2417302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 rot="10800000">
            <a:off x="-4809" y="7239917"/>
            <a:ext cx="8094835" cy="3074947"/>
          </a:xfrm>
          <a:custGeom>
            <a:avLst/>
            <a:gdLst/>
            <a:ahLst/>
            <a:cxnLst/>
            <a:rect l="l" t="t" r="r" b="b"/>
            <a:pathLst>
              <a:path w="8614985" h="4055220">
                <a:moveTo>
                  <a:pt x="0" y="0"/>
                </a:moveTo>
                <a:lnTo>
                  <a:pt x="8614985" y="0"/>
                </a:lnTo>
                <a:lnTo>
                  <a:pt x="8614985" y="4055220"/>
                </a:lnTo>
                <a:lnTo>
                  <a:pt x="0" y="4055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6346" t="-67728" r="-12207"/>
            </a:stretch>
          </a:blipFill>
        </p:spPr>
      </p:sp>
      <p:sp>
        <p:nvSpPr>
          <p:cNvPr id="6" name="Freeform 6"/>
          <p:cNvSpPr/>
          <p:nvPr/>
        </p:nvSpPr>
        <p:spPr>
          <a:xfrm rot="859101">
            <a:off x="9885577" y="826569"/>
            <a:ext cx="8177447" cy="2401262"/>
          </a:xfrm>
          <a:custGeom>
            <a:avLst/>
            <a:gdLst/>
            <a:ahLst/>
            <a:cxnLst/>
            <a:rect l="l" t="t" r="r" b="b"/>
            <a:pathLst>
              <a:path w="12450556" h="5374989">
                <a:moveTo>
                  <a:pt x="0" y="0"/>
                </a:moveTo>
                <a:lnTo>
                  <a:pt x="12450556" y="0"/>
                </a:lnTo>
                <a:lnTo>
                  <a:pt x="12450556" y="5374989"/>
                </a:lnTo>
                <a:lnTo>
                  <a:pt x="0" y="5374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544" r="-5122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80164" y="293836"/>
            <a:ext cx="3435473" cy="5462402"/>
          </a:xfrm>
          <a:custGeom>
            <a:avLst/>
            <a:gdLst/>
            <a:ahLst/>
            <a:cxnLst/>
            <a:rect l="l" t="t" r="r" b="b"/>
            <a:pathLst>
              <a:path w="3435473" h="5462402">
                <a:moveTo>
                  <a:pt x="0" y="0"/>
                </a:moveTo>
                <a:lnTo>
                  <a:pt x="3435473" y="0"/>
                </a:lnTo>
                <a:lnTo>
                  <a:pt x="3435473" y="5462402"/>
                </a:lnTo>
                <a:lnTo>
                  <a:pt x="0" y="54624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83220" y="6021641"/>
            <a:ext cx="5673600" cy="3926132"/>
          </a:xfrm>
          <a:custGeom>
            <a:avLst/>
            <a:gdLst/>
            <a:ahLst/>
            <a:cxnLst/>
            <a:rect l="l" t="t" r="r" b="b"/>
            <a:pathLst>
              <a:path w="5673600" h="3926132">
                <a:moveTo>
                  <a:pt x="0" y="0"/>
                </a:moveTo>
                <a:lnTo>
                  <a:pt x="5673601" y="0"/>
                </a:lnTo>
                <a:lnTo>
                  <a:pt x="5673601" y="3926131"/>
                </a:lnTo>
                <a:lnTo>
                  <a:pt x="0" y="39261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4622" y="1356127"/>
            <a:ext cx="12565670" cy="5548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3"/>
              </a:lnSpc>
            </a:pP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Fieldorf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konsekwentnie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zaprzeczał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wszelkim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stawianym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mu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zarzutom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.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Prokuratorzy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i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funkcjonariusze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MBP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próbowali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go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złamać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nieprawdziwą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informacja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o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aresztowaniu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jego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żony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i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dzieci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.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Inną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metodą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stosowaną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dla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złamania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jego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woli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była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złożona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mu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na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początku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„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propozycja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”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wydania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odezwy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do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innych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oficerów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Armii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Krajowej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,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która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miała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ich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zachęcać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do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ujawnienia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się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i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zaufania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komunistycznym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44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władzom</a:t>
            </a:r>
            <a:r>
              <a:rPr lang="en-US" sz="344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3" name="Freeform 3"/>
          <p:cNvSpPr/>
          <p:nvPr/>
        </p:nvSpPr>
        <p:spPr>
          <a:xfrm rot="102196">
            <a:off x="498124" y="1454120"/>
            <a:ext cx="9699100" cy="7936096"/>
          </a:xfrm>
          <a:custGeom>
            <a:avLst/>
            <a:gdLst/>
            <a:ahLst/>
            <a:cxnLst/>
            <a:rect l="l" t="t" r="r" b="b"/>
            <a:pathLst>
              <a:path w="9699100" h="7936096">
                <a:moveTo>
                  <a:pt x="0" y="0"/>
                </a:moveTo>
                <a:lnTo>
                  <a:pt x="9699100" y="0"/>
                </a:lnTo>
                <a:lnTo>
                  <a:pt x="9699100" y="7936097"/>
                </a:lnTo>
                <a:lnTo>
                  <a:pt x="0" y="7936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561" r="-7668" b="-54166"/>
            </a:stretch>
          </a:blipFill>
        </p:spPr>
      </p:sp>
      <p:sp>
        <p:nvSpPr>
          <p:cNvPr id="4" name="Freeform 4"/>
          <p:cNvSpPr/>
          <p:nvPr/>
        </p:nvSpPr>
        <p:spPr>
          <a:xfrm rot="189544">
            <a:off x="4194180" y="1816003"/>
            <a:ext cx="825616" cy="841392"/>
          </a:xfrm>
          <a:custGeom>
            <a:avLst/>
            <a:gdLst/>
            <a:ahLst/>
            <a:cxnLst/>
            <a:rect l="l" t="t" r="r" b="b"/>
            <a:pathLst>
              <a:path w="825616" h="841392">
                <a:moveTo>
                  <a:pt x="0" y="0"/>
                </a:moveTo>
                <a:lnTo>
                  <a:pt x="825615" y="0"/>
                </a:lnTo>
                <a:lnTo>
                  <a:pt x="825615" y="841391"/>
                </a:lnTo>
                <a:lnTo>
                  <a:pt x="0" y="8413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768189">
            <a:off x="12561212" y="7318933"/>
            <a:ext cx="6154204" cy="2100859"/>
          </a:xfrm>
          <a:custGeom>
            <a:avLst/>
            <a:gdLst/>
            <a:ahLst/>
            <a:cxnLst/>
            <a:rect l="l" t="t" r="r" b="b"/>
            <a:pathLst>
              <a:path w="7659012" h="3484850">
                <a:moveTo>
                  <a:pt x="0" y="0"/>
                </a:moveTo>
                <a:lnTo>
                  <a:pt x="7659012" y="0"/>
                </a:lnTo>
                <a:lnTo>
                  <a:pt x="7659012" y="3484850"/>
                </a:lnTo>
                <a:lnTo>
                  <a:pt x="0" y="34848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94536" y="190500"/>
            <a:ext cx="5861697" cy="8758065"/>
          </a:xfrm>
          <a:custGeom>
            <a:avLst/>
            <a:gdLst/>
            <a:ahLst/>
            <a:cxnLst/>
            <a:rect l="l" t="t" r="r" b="b"/>
            <a:pathLst>
              <a:path w="5861697" h="8758065">
                <a:moveTo>
                  <a:pt x="0" y="0"/>
                </a:moveTo>
                <a:lnTo>
                  <a:pt x="5861697" y="0"/>
                </a:lnTo>
                <a:lnTo>
                  <a:pt x="5861697" y="8758065"/>
                </a:lnTo>
                <a:lnTo>
                  <a:pt x="0" y="8758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41666" y="3149051"/>
            <a:ext cx="9012015" cy="5603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1"/>
              </a:lnSpc>
            </a:pPr>
            <a:r>
              <a:rPr lang="en-US" sz="350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16 kwietnia 1952 r. po trwającej osiem godzin rozprawie zapadł wyrok skazujący Fieldorfa na śmierć. W kolejnych miesiącach składane przez generała wnioski o rewizję sprawy i prośby rodziny o złagodzenie wyroku zostały odrzucone przez komunistyczne władze.                </a:t>
            </a:r>
          </a:p>
          <a:p>
            <a:pPr algn="ctr">
              <a:lnSpc>
                <a:spcPts val="5321"/>
              </a:lnSpc>
            </a:pPr>
            <a:r>
              <a:rPr lang="en-US" sz="380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24 lutego 1953 r. wykonano wyrok.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5279" y="456039"/>
            <a:ext cx="8688721" cy="9491733"/>
          </a:xfrm>
          <a:custGeom>
            <a:avLst/>
            <a:gdLst/>
            <a:ahLst/>
            <a:cxnLst/>
            <a:rect l="l" t="t" r="r" b="b"/>
            <a:pathLst>
              <a:path w="8688721" h="9491733">
                <a:moveTo>
                  <a:pt x="0" y="0"/>
                </a:moveTo>
                <a:lnTo>
                  <a:pt x="8688721" y="0"/>
                </a:lnTo>
                <a:lnTo>
                  <a:pt x="8688721" y="9491733"/>
                </a:lnTo>
                <a:lnTo>
                  <a:pt x="0" y="9491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732" b="-9732"/>
            </a:stretch>
          </a:blipFill>
        </p:spPr>
      </p:sp>
      <p:sp>
        <p:nvSpPr>
          <p:cNvPr id="4" name="Freeform 4"/>
          <p:cNvSpPr/>
          <p:nvPr/>
        </p:nvSpPr>
        <p:spPr>
          <a:xfrm rot="-9334208">
            <a:off x="-1208752" y="7920162"/>
            <a:ext cx="8614985" cy="4055220"/>
          </a:xfrm>
          <a:custGeom>
            <a:avLst/>
            <a:gdLst/>
            <a:ahLst/>
            <a:cxnLst/>
            <a:rect l="l" t="t" r="r" b="b"/>
            <a:pathLst>
              <a:path w="8614985" h="4055220">
                <a:moveTo>
                  <a:pt x="0" y="0"/>
                </a:moveTo>
                <a:lnTo>
                  <a:pt x="8614985" y="0"/>
                </a:lnTo>
                <a:lnTo>
                  <a:pt x="8614985" y="4055220"/>
                </a:lnTo>
                <a:lnTo>
                  <a:pt x="0" y="4055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6346" t="-67728" r="-1220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82478" y="1054630"/>
            <a:ext cx="746535" cy="760800"/>
          </a:xfrm>
          <a:custGeom>
            <a:avLst/>
            <a:gdLst/>
            <a:ahLst/>
            <a:cxnLst/>
            <a:rect l="l" t="t" r="r" b="b"/>
            <a:pathLst>
              <a:path w="746535" h="760800">
                <a:moveTo>
                  <a:pt x="0" y="0"/>
                </a:moveTo>
                <a:lnTo>
                  <a:pt x="746535" y="0"/>
                </a:lnTo>
                <a:lnTo>
                  <a:pt x="746535" y="760800"/>
                </a:lnTo>
                <a:lnTo>
                  <a:pt x="0" y="760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11560" y="5871877"/>
            <a:ext cx="7948444" cy="3974222"/>
          </a:xfrm>
          <a:custGeom>
            <a:avLst/>
            <a:gdLst/>
            <a:ahLst/>
            <a:cxnLst/>
            <a:rect l="l" t="t" r="r" b="b"/>
            <a:pathLst>
              <a:path w="7948444" h="3974222">
                <a:moveTo>
                  <a:pt x="0" y="0"/>
                </a:moveTo>
                <a:lnTo>
                  <a:pt x="7948444" y="0"/>
                </a:lnTo>
                <a:lnTo>
                  <a:pt x="7948444" y="3974222"/>
                </a:lnTo>
                <a:lnTo>
                  <a:pt x="0" y="39742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7545" y="1594647"/>
            <a:ext cx="1781755" cy="3855718"/>
          </a:xfrm>
          <a:custGeom>
            <a:avLst/>
            <a:gdLst/>
            <a:ahLst/>
            <a:cxnLst/>
            <a:rect l="l" t="t" r="r" b="b"/>
            <a:pathLst>
              <a:path w="1781755" h="3855718">
                <a:moveTo>
                  <a:pt x="0" y="0"/>
                </a:moveTo>
                <a:lnTo>
                  <a:pt x="1781755" y="0"/>
                </a:lnTo>
                <a:lnTo>
                  <a:pt x="1781755" y="3855717"/>
                </a:lnTo>
                <a:lnTo>
                  <a:pt x="0" y="38557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167635" y="2038572"/>
            <a:ext cx="4415294" cy="3017118"/>
          </a:xfrm>
          <a:custGeom>
            <a:avLst/>
            <a:gdLst/>
            <a:ahLst/>
            <a:cxnLst/>
            <a:rect l="l" t="t" r="r" b="b"/>
            <a:pathLst>
              <a:path w="4415294" h="3017118">
                <a:moveTo>
                  <a:pt x="0" y="0"/>
                </a:moveTo>
                <a:lnTo>
                  <a:pt x="4415295" y="0"/>
                </a:lnTo>
                <a:lnTo>
                  <a:pt x="4415295" y="3017118"/>
                </a:lnTo>
                <a:lnTo>
                  <a:pt x="0" y="30171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5279" y="940330"/>
            <a:ext cx="8688721" cy="8905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331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Fieldorf uczestniczył we wszystkich kolejnych bitwach Legionów Polskich.  W 1923 r. za postawę podczas bitwy pod Hulewiczami w sierpniu 1916 r. został odznaczony orderem Virtuti Militari V klasy. Fieldorf utrzymał się na pozycji w trakcie ciężkiego ostrzału Rosjan. Mimo ogłuszenia wybuchem „nie został tym wypadkiem zdemoralizowany, szybko pobiegł po karabin maszynowy, naprawił małe uszkodzenie, oczyścił go z piachu, postawił na pozycję i zaczął ostrzeliwać pokazującego się nieprzyjaciela”.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4242982" y="446178"/>
            <a:ext cx="13723888" cy="7272027"/>
          </a:xfrm>
          <a:custGeom>
            <a:avLst/>
            <a:gdLst/>
            <a:ahLst/>
            <a:cxnLst/>
            <a:rect l="l" t="t" r="r" b="b"/>
            <a:pathLst>
              <a:path w="13723888" h="7272027">
                <a:moveTo>
                  <a:pt x="0" y="7272026"/>
                </a:moveTo>
                <a:lnTo>
                  <a:pt x="13723888" y="7272026"/>
                </a:lnTo>
                <a:lnTo>
                  <a:pt x="13723888" y="0"/>
                </a:lnTo>
                <a:lnTo>
                  <a:pt x="0" y="0"/>
                </a:lnTo>
                <a:lnTo>
                  <a:pt x="0" y="7272026"/>
                </a:lnTo>
                <a:close/>
              </a:path>
            </a:pathLst>
          </a:custGeom>
          <a:blipFill>
            <a:blip r:embed="rId3"/>
            <a:stretch>
              <a:fillRect t="-33313" r="-102940" b="-140526"/>
            </a:stretch>
          </a:blipFill>
        </p:spPr>
      </p:sp>
      <p:sp>
        <p:nvSpPr>
          <p:cNvPr id="4" name="Freeform 4"/>
          <p:cNvSpPr/>
          <p:nvPr/>
        </p:nvSpPr>
        <p:spPr>
          <a:xfrm rot="-108631">
            <a:off x="8778839" y="519482"/>
            <a:ext cx="4652173" cy="748680"/>
          </a:xfrm>
          <a:custGeom>
            <a:avLst/>
            <a:gdLst/>
            <a:ahLst/>
            <a:cxnLst/>
            <a:rect l="l" t="t" r="r" b="b"/>
            <a:pathLst>
              <a:path w="4652173" h="748680">
                <a:moveTo>
                  <a:pt x="0" y="0"/>
                </a:moveTo>
                <a:lnTo>
                  <a:pt x="4652173" y="0"/>
                </a:lnTo>
                <a:lnTo>
                  <a:pt x="4652173" y="748681"/>
                </a:lnTo>
                <a:lnTo>
                  <a:pt x="0" y="748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5730" b="-108357"/>
            </a:stretch>
          </a:blipFill>
        </p:spPr>
      </p:sp>
      <p:sp>
        <p:nvSpPr>
          <p:cNvPr id="5" name="Freeform 5"/>
          <p:cNvSpPr/>
          <p:nvPr/>
        </p:nvSpPr>
        <p:spPr>
          <a:xfrm rot="8768189">
            <a:off x="12368940" y="9378991"/>
            <a:ext cx="7659012" cy="3484850"/>
          </a:xfrm>
          <a:custGeom>
            <a:avLst/>
            <a:gdLst/>
            <a:ahLst/>
            <a:cxnLst/>
            <a:rect l="l" t="t" r="r" b="b"/>
            <a:pathLst>
              <a:path w="7659012" h="3484850">
                <a:moveTo>
                  <a:pt x="0" y="0"/>
                </a:moveTo>
                <a:lnTo>
                  <a:pt x="7659012" y="0"/>
                </a:lnTo>
                <a:lnTo>
                  <a:pt x="7659012" y="3484850"/>
                </a:lnTo>
                <a:lnTo>
                  <a:pt x="0" y="34848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1397" y="446178"/>
            <a:ext cx="2755728" cy="5146322"/>
          </a:xfrm>
          <a:custGeom>
            <a:avLst/>
            <a:gdLst/>
            <a:ahLst/>
            <a:cxnLst/>
            <a:rect l="l" t="t" r="r" b="b"/>
            <a:pathLst>
              <a:path w="2755728" h="5146322">
                <a:moveTo>
                  <a:pt x="0" y="0"/>
                </a:moveTo>
                <a:lnTo>
                  <a:pt x="2755728" y="0"/>
                </a:lnTo>
                <a:lnTo>
                  <a:pt x="2755728" y="5146321"/>
                </a:lnTo>
                <a:lnTo>
                  <a:pt x="0" y="5146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69261" y="6157969"/>
            <a:ext cx="6474604" cy="3917135"/>
          </a:xfrm>
          <a:custGeom>
            <a:avLst/>
            <a:gdLst/>
            <a:ahLst/>
            <a:cxnLst/>
            <a:rect l="l" t="t" r="r" b="b"/>
            <a:pathLst>
              <a:path w="6474604" h="3917135">
                <a:moveTo>
                  <a:pt x="0" y="0"/>
                </a:moveTo>
                <a:lnTo>
                  <a:pt x="6474604" y="0"/>
                </a:lnTo>
                <a:lnTo>
                  <a:pt x="6474604" y="3917135"/>
                </a:lnTo>
                <a:lnTo>
                  <a:pt x="0" y="39171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78674" y="7125062"/>
            <a:ext cx="4726008" cy="2737146"/>
          </a:xfrm>
          <a:custGeom>
            <a:avLst/>
            <a:gdLst/>
            <a:ahLst/>
            <a:cxnLst/>
            <a:rect l="l" t="t" r="r" b="b"/>
            <a:pathLst>
              <a:path w="4726008" h="2737146">
                <a:moveTo>
                  <a:pt x="0" y="0"/>
                </a:moveTo>
                <a:lnTo>
                  <a:pt x="4726007" y="0"/>
                </a:lnTo>
                <a:lnTo>
                  <a:pt x="4726007" y="2737146"/>
                </a:lnTo>
                <a:lnTo>
                  <a:pt x="0" y="27371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242982" y="1419571"/>
            <a:ext cx="13723888" cy="5476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2"/>
              </a:lnSpc>
            </a:pPr>
            <a:r>
              <a:rPr lang="en-US" sz="329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Wiosną 1919 r. Fieldorf obejmuje dowodzenie nad kompanią karabinów maszynowych w 1. Dywizji Piechoty, która pod dowództwem Edwarda Śmigłego-Rydza wyzwala spod władzy bolszewików Wilno. Nad Wilejką wsławił się w walkach o jeden z mostów. Jego wysiłek został doceniony odznaczeniem Krzyżem Walecznych i Krzyżem „Wilno-Wielkanoc”. Drugi Krzyż Walecznych Fieldorf otrzymał jesienią za odwagę okazaną w walkach pod Dyneburgiem.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 rot="859101">
            <a:off x="7085620" y="-1843141"/>
            <a:ext cx="12450556" cy="5374989"/>
          </a:xfrm>
          <a:custGeom>
            <a:avLst/>
            <a:gdLst/>
            <a:ahLst/>
            <a:cxnLst/>
            <a:rect l="l" t="t" r="r" b="b"/>
            <a:pathLst>
              <a:path w="12450556" h="5374989">
                <a:moveTo>
                  <a:pt x="0" y="0"/>
                </a:moveTo>
                <a:lnTo>
                  <a:pt x="12450556" y="0"/>
                </a:lnTo>
                <a:lnTo>
                  <a:pt x="12450556" y="5374989"/>
                </a:lnTo>
                <a:lnTo>
                  <a:pt x="0" y="5374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544" r="-51225"/>
            </a:stretch>
          </a:blipFill>
        </p:spPr>
      </p:sp>
      <p:sp>
        <p:nvSpPr>
          <p:cNvPr id="4" name="Freeform 4"/>
          <p:cNvSpPr/>
          <p:nvPr/>
        </p:nvSpPr>
        <p:spPr>
          <a:xfrm rot="-5400000" flipV="1">
            <a:off x="2444197" y="-703658"/>
            <a:ext cx="7959282" cy="12574023"/>
          </a:xfrm>
          <a:custGeom>
            <a:avLst/>
            <a:gdLst/>
            <a:ahLst/>
            <a:cxnLst/>
            <a:rect l="l" t="t" r="r" b="b"/>
            <a:pathLst>
              <a:path w="7959282" h="12574023">
                <a:moveTo>
                  <a:pt x="0" y="12574022"/>
                </a:moveTo>
                <a:lnTo>
                  <a:pt x="7959282" y="12574022"/>
                </a:lnTo>
                <a:lnTo>
                  <a:pt x="7959282" y="0"/>
                </a:lnTo>
                <a:lnTo>
                  <a:pt x="0" y="0"/>
                </a:lnTo>
                <a:lnTo>
                  <a:pt x="0" y="12574022"/>
                </a:lnTo>
                <a:close/>
              </a:path>
            </a:pathLst>
          </a:custGeom>
          <a:blipFill>
            <a:blip r:embed="rId4"/>
            <a:stretch>
              <a:fillRect l="-20691" t="-21849" r="-14853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16404" y="1198157"/>
            <a:ext cx="795902" cy="811110"/>
          </a:xfrm>
          <a:custGeom>
            <a:avLst/>
            <a:gdLst/>
            <a:ahLst/>
            <a:cxnLst/>
            <a:rect l="l" t="t" r="r" b="b"/>
            <a:pathLst>
              <a:path w="795902" h="811110">
                <a:moveTo>
                  <a:pt x="0" y="0"/>
                </a:moveTo>
                <a:lnTo>
                  <a:pt x="795902" y="0"/>
                </a:lnTo>
                <a:lnTo>
                  <a:pt x="795902" y="811110"/>
                </a:lnTo>
                <a:lnTo>
                  <a:pt x="0" y="8111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9698">
            <a:off x="12226765" y="405401"/>
            <a:ext cx="5758180" cy="4180438"/>
          </a:xfrm>
          <a:custGeom>
            <a:avLst/>
            <a:gdLst/>
            <a:ahLst/>
            <a:cxnLst/>
            <a:rect l="l" t="t" r="r" b="b"/>
            <a:pathLst>
              <a:path w="5758180" h="4180438">
                <a:moveTo>
                  <a:pt x="0" y="0"/>
                </a:moveTo>
                <a:lnTo>
                  <a:pt x="5758180" y="0"/>
                </a:lnTo>
                <a:lnTo>
                  <a:pt x="5758180" y="4180438"/>
                </a:lnTo>
                <a:lnTo>
                  <a:pt x="0" y="41804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82362" y="5910439"/>
            <a:ext cx="5446986" cy="3855256"/>
          </a:xfrm>
          <a:custGeom>
            <a:avLst/>
            <a:gdLst/>
            <a:ahLst/>
            <a:cxnLst/>
            <a:rect l="l" t="t" r="r" b="b"/>
            <a:pathLst>
              <a:path w="5446986" h="3855256">
                <a:moveTo>
                  <a:pt x="0" y="0"/>
                </a:moveTo>
                <a:lnTo>
                  <a:pt x="5446986" y="0"/>
                </a:lnTo>
                <a:lnTo>
                  <a:pt x="5446986" y="3855256"/>
                </a:lnTo>
                <a:lnTo>
                  <a:pt x="0" y="38552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92102" y="1730305"/>
            <a:ext cx="11334164" cy="764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3114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18 października 1919 r. wykorzystując krótki urlop ppor. August Emil Fieldorf wziął ślub z Janiną Kobylińską, poznaną kilka miesięcy wcześniej w jednym z wileńskich teatrów. Ich związek przetrwał do śmierci generała. Z tego przełomowego dla Fieldorfa okresu pochodzą zachowane opinie przełożonych oceniające służbę młodego oficera. Kapitan Jan Kruszewski, dowodzący jego batalionem zapisał: „umie żyć z żołnierzami i wychowywać ich w zamiłowaniu dyscypliny i porządku; bardzo lubiany przez swoich podkomendnych. Spokojny, taktowny, pracowity […] Ogólna ocena: nadzwyczajny”.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555865" y="876300"/>
            <a:ext cx="8384619" cy="6398562"/>
          </a:xfrm>
          <a:custGeom>
            <a:avLst/>
            <a:gdLst/>
            <a:ahLst/>
            <a:cxnLst/>
            <a:rect l="l" t="t" r="r" b="b"/>
            <a:pathLst>
              <a:path w="8384619" h="6398562">
                <a:moveTo>
                  <a:pt x="0" y="0"/>
                </a:moveTo>
                <a:lnTo>
                  <a:pt x="8384619" y="0"/>
                </a:lnTo>
                <a:lnTo>
                  <a:pt x="8384619" y="6398562"/>
                </a:lnTo>
                <a:lnTo>
                  <a:pt x="0" y="6398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800" t="-869" r="-23010" b="-258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50429" y="1352609"/>
            <a:ext cx="6523170" cy="4348780"/>
          </a:xfrm>
          <a:custGeom>
            <a:avLst/>
            <a:gdLst/>
            <a:ahLst/>
            <a:cxnLst/>
            <a:rect l="l" t="t" r="r" b="b"/>
            <a:pathLst>
              <a:path w="6523170" h="4348780">
                <a:moveTo>
                  <a:pt x="0" y="0"/>
                </a:moveTo>
                <a:lnTo>
                  <a:pt x="6523171" y="0"/>
                </a:lnTo>
                <a:lnTo>
                  <a:pt x="6523171" y="4348781"/>
                </a:lnTo>
                <a:lnTo>
                  <a:pt x="0" y="4348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89501" y="6110591"/>
            <a:ext cx="4845027" cy="3486027"/>
          </a:xfrm>
          <a:custGeom>
            <a:avLst/>
            <a:gdLst/>
            <a:ahLst/>
            <a:cxnLst/>
            <a:rect l="l" t="t" r="r" b="b"/>
            <a:pathLst>
              <a:path w="4845027" h="3486027">
                <a:moveTo>
                  <a:pt x="0" y="0"/>
                </a:moveTo>
                <a:lnTo>
                  <a:pt x="4845027" y="0"/>
                </a:lnTo>
                <a:lnTo>
                  <a:pt x="4845027" y="3486027"/>
                </a:lnTo>
                <a:lnTo>
                  <a:pt x="0" y="3486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138800">
            <a:off x="1827073" y="1639541"/>
            <a:ext cx="7715261" cy="508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0"/>
              </a:lnSpc>
            </a:pP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Dla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Fieldorfa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największą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tragedią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tego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okresu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był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zamach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majowy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, w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którym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walczył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po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stronie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Marszałka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. Do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końca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życia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wspominał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wydarzenia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na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ulicach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Warszawy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przywołując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słowa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Piłsudskiego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o „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bratobójczej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326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waśni</a:t>
            </a:r>
            <a:r>
              <a:rPr lang="en-US" sz="3326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”.</a:t>
            </a:r>
          </a:p>
        </p:txBody>
      </p:sp>
      <p:sp>
        <p:nvSpPr>
          <p:cNvPr id="7" name="Freeform 7"/>
          <p:cNvSpPr/>
          <p:nvPr/>
        </p:nvSpPr>
        <p:spPr>
          <a:xfrm rot="10800000">
            <a:off x="0" y="6231780"/>
            <a:ext cx="8614985" cy="4055220"/>
          </a:xfrm>
          <a:custGeom>
            <a:avLst/>
            <a:gdLst/>
            <a:ahLst/>
            <a:cxnLst/>
            <a:rect l="l" t="t" r="r" b="b"/>
            <a:pathLst>
              <a:path w="8614985" h="4055220">
                <a:moveTo>
                  <a:pt x="0" y="0"/>
                </a:moveTo>
                <a:lnTo>
                  <a:pt x="8614985" y="0"/>
                </a:lnTo>
                <a:lnTo>
                  <a:pt x="8614985" y="4055220"/>
                </a:lnTo>
                <a:lnTo>
                  <a:pt x="0" y="40552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6346" t="-67728" r="-12207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29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9900" y="1766647"/>
            <a:ext cx="11161451" cy="6753705"/>
          </a:xfrm>
          <a:custGeom>
            <a:avLst/>
            <a:gdLst/>
            <a:ahLst/>
            <a:cxnLst/>
            <a:rect l="l" t="t" r="r" b="b"/>
            <a:pathLst>
              <a:path w="11161451" h="6753705">
                <a:moveTo>
                  <a:pt x="0" y="0"/>
                </a:moveTo>
                <a:lnTo>
                  <a:pt x="11161451" y="0"/>
                </a:lnTo>
                <a:lnTo>
                  <a:pt x="11161451" y="6753706"/>
                </a:lnTo>
                <a:lnTo>
                  <a:pt x="0" y="6753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852" b="-808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72148" y="374263"/>
            <a:ext cx="736405" cy="750477"/>
          </a:xfrm>
          <a:custGeom>
            <a:avLst/>
            <a:gdLst/>
            <a:ahLst/>
            <a:cxnLst/>
            <a:rect l="l" t="t" r="r" b="b"/>
            <a:pathLst>
              <a:path w="736405" h="750477">
                <a:moveTo>
                  <a:pt x="0" y="0"/>
                </a:moveTo>
                <a:lnTo>
                  <a:pt x="736405" y="0"/>
                </a:lnTo>
                <a:lnTo>
                  <a:pt x="736405" y="750477"/>
                </a:lnTo>
                <a:lnTo>
                  <a:pt x="0" y="750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31395" y="374996"/>
            <a:ext cx="4587605" cy="5073848"/>
          </a:xfrm>
          <a:custGeom>
            <a:avLst/>
            <a:gdLst/>
            <a:ahLst/>
            <a:cxnLst/>
            <a:rect l="l" t="t" r="r" b="b"/>
            <a:pathLst>
              <a:path w="4587605" h="5073848">
                <a:moveTo>
                  <a:pt x="0" y="0"/>
                </a:moveTo>
                <a:lnTo>
                  <a:pt x="4587604" y="0"/>
                </a:lnTo>
                <a:lnTo>
                  <a:pt x="4587604" y="5073848"/>
                </a:lnTo>
                <a:lnTo>
                  <a:pt x="0" y="5073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97322" y="5777962"/>
            <a:ext cx="3159801" cy="4103637"/>
          </a:xfrm>
          <a:custGeom>
            <a:avLst/>
            <a:gdLst/>
            <a:ahLst/>
            <a:cxnLst/>
            <a:rect l="l" t="t" r="r" b="b"/>
            <a:pathLst>
              <a:path w="3159801" h="4103637">
                <a:moveTo>
                  <a:pt x="0" y="0"/>
                </a:moveTo>
                <a:lnTo>
                  <a:pt x="3159800" y="0"/>
                </a:lnTo>
                <a:lnTo>
                  <a:pt x="3159800" y="4103637"/>
                </a:lnTo>
                <a:lnTo>
                  <a:pt x="0" y="41036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29900" y="2302961"/>
            <a:ext cx="10818720" cy="593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2"/>
              </a:lnSpc>
            </a:pPr>
            <a:r>
              <a:rPr lang="en-US" sz="3434">
                <a:solidFill>
                  <a:srgbClr val="302C2C"/>
                </a:solidFill>
                <a:latin typeface="Special Elite"/>
                <a:ea typeface="Special Elite"/>
                <a:cs typeface="Special Elite"/>
                <a:sym typeface="Special Elite"/>
              </a:rPr>
              <a:t>W czasie kampanii wrześniowej, dowodzony przez Fieldorfa pułk wchodził w skład 12. Tarnopolskiej Dywizji Piechoty. W trakcie odwrotu przed naporem wojsk niemieckich w okolicach Skarżyska-Kamiennej dowodzeni przez Fieldorfa żołnierze osłaniali wycofujące się oddziały ponosząc ogromne straty sięgające 70 proc. stanu. </a:t>
            </a:r>
          </a:p>
          <a:p>
            <a:pPr algn="ctr">
              <a:lnSpc>
                <a:spcPts val="3434"/>
              </a:lnSpc>
            </a:pPr>
            <a:endParaRPr lang="en-US" sz="3434">
              <a:solidFill>
                <a:srgbClr val="302C2C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7296" y="7887051"/>
            <a:ext cx="5791200" cy="2550415"/>
          </a:xfrm>
          <a:custGeom>
            <a:avLst/>
            <a:gdLst/>
            <a:ahLst/>
            <a:cxnLst/>
            <a:rect l="l" t="t" r="r" b="b"/>
            <a:pathLst>
              <a:path w="9758800" h="4440254">
                <a:moveTo>
                  <a:pt x="0" y="0"/>
                </a:moveTo>
                <a:lnTo>
                  <a:pt x="9758800" y="0"/>
                </a:lnTo>
                <a:lnTo>
                  <a:pt x="9758800" y="4440254"/>
                </a:lnTo>
                <a:lnTo>
                  <a:pt x="0" y="44402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53504" y="683431"/>
            <a:ext cx="14701245" cy="6912252"/>
            <a:chOff x="0" y="0"/>
            <a:chExt cx="5141212" cy="24173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1212" cy="2417302"/>
            </a:xfrm>
            <a:custGeom>
              <a:avLst/>
              <a:gdLst/>
              <a:ahLst/>
              <a:cxnLst/>
              <a:rect l="l" t="t" r="r" b="b"/>
              <a:pathLst>
                <a:path w="5141212" h="2417302">
                  <a:moveTo>
                    <a:pt x="5016752" y="2417302"/>
                  </a:moveTo>
                  <a:lnTo>
                    <a:pt x="124460" y="2417302"/>
                  </a:lnTo>
                  <a:cubicBezTo>
                    <a:pt x="55880" y="2417302"/>
                    <a:pt x="0" y="2361422"/>
                    <a:pt x="0" y="22928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16752" y="0"/>
                  </a:lnTo>
                  <a:cubicBezTo>
                    <a:pt x="5085331" y="0"/>
                    <a:pt x="5141212" y="55880"/>
                    <a:pt x="5141212" y="124460"/>
                  </a:cubicBezTo>
                  <a:lnTo>
                    <a:pt x="5141212" y="2292842"/>
                  </a:lnTo>
                  <a:cubicBezTo>
                    <a:pt x="5141212" y="2361422"/>
                    <a:pt x="5085331" y="2417302"/>
                    <a:pt x="5016752" y="2417302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 rot="20660983">
            <a:off x="11692780" y="7062705"/>
            <a:ext cx="6664513" cy="2648989"/>
          </a:xfrm>
          <a:custGeom>
            <a:avLst/>
            <a:gdLst/>
            <a:ahLst/>
            <a:cxnLst/>
            <a:rect l="l" t="t" r="r" b="b"/>
            <a:pathLst>
              <a:path w="9758800" h="4440254">
                <a:moveTo>
                  <a:pt x="0" y="0"/>
                </a:moveTo>
                <a:lnTo>
                  <a:pt x="9758800" y="0"/>
                </a:lnTo>
                <a:lnTo>
                  <a:pt x="9758800" y="4440254"/>
                </a:lnTo>
                <a:lnTo>
                  <a:pt x="0" y="44402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5997" y="4076242"/>
            <a:ext cx="2564450" cy="5773299"/>
          </a:xfrm>
          <a:custGeom>
            <a:avLst/>
            <a:gdLst/>
            <a:ahLst/>
            <a:cxnLst/>
            <a:rect l="l" t="t" r="r" b="b"/>
            <a:pathLst>
              <a:path w="2564450" h="5773299">
                <a:moveTo>
                  <a:pt x="0" y="0"/>
                </a:moveTo>
                <a:lnTo>
                  <a:pt x="2564449" y="0"/>
                </a:lnTo>
                <a:lnTo>
                  <a:pt x="2564449" y="5773299"/>
                </a:lnTo>
                <a:lnTo>
                  <a:pt x="0" y="577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554352" y="942776"/>
            <a:ext cx="13899547" cy="639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1"/>
              </a:lnSpc>
            </a:pP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Przełomem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dla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konspiracyjnej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„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kariery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”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płk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.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Fieldorfa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było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nominowanie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go w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styczniu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1943 r.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na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dowódcę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Kierownictwa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Dywersji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kryptonim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Kedyw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.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Fieldorf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do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swoich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oficjalnych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pseudonimów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dodał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wówczas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nowy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– „Nil”,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na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pamiątkę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długiej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podróży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z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Wielkiej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Brytanii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do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Polski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latem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1940 r.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Zadaniem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Kedywu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było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planowanie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i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organizowanie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akcji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dywersyjnych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przeciwko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niemieckiej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machinie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wojennej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oraz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siłom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bezpieczeństwa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takim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jak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Gestapo </a:t>
            </a:r>
            <a:r>
              <a:rPr lang="en-US" sz="359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i</a:t>
            </a:r>
            <a:r>
              <a:rPr lang="en-US" sz="359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SS.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7197538" y="517074"/>
            <a:ext cx="10506021" cy="7272027"/>
          </a:xfrm>
          <a:custGeom>
            <a:avLst/>
            <a:gdLst/>
            <a:ahLst/>
            <a:cxnLst/>
            <a:rect l="l" t="t" r="r" b="b"/>
            <a:pathLst>
              <a:path w="10506021" h="7272027">
                <a:moveTo>
                  <a:pt x="0" y="7272027"/>
                </a:moveTo>
                <a:lnTo>
                  <a:pt x="10506021" y="7272027"/>
                </a:lnTo>
                <a:lnTo>
                  <a:pt x="10506021" y="0"/>
                </a:lnTo>
                <a:lnTo>
                  <a:pt x="0" y="0"/>
                </a:lnTo>
                <a:lnTo>
                  <a:pt x="0" y="7272027"/>
                </a:lnTo>
                <a:close/>
              </a:path>
            </a:pathLst>
          </a:custGeom>
          <a:blipFill>
            <a:blip r:embed="rId3"/>
            <a:stretch>
              <a:fillRect l="-30628" t="-33313" r="-134470" b="-1405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1290" y="683116"/>
            <a:ext cx="6168838" cy="3469971"/>
          </a:xfrm>
          <a:custGeom>
            <a:avLst/>
            <a:gdLst/>
            <a:ahLst/>
            <a:cxnLst/>
            <a:rect l="l" t="t" r="r" b="b"/>
            <a:pathLst>
              <a:path w="6168838" h="3469971">
                <a:moveTo>
                  <a:pt x="0" y="0"/>
                </a:moveTo>
                <a:lnTo>
                  <a:pt x="6168838" y="0"/>
                </a:lnTo>
                <a:lnTo>
                  <a:pt x="6168838" y="3469971"/>
                </a:lnTo>
                <a:lnTo>
                  <a:pt x="0" y="3469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8637" y="5246460"/>
            <a:ext cx="6034144" cy="4011840"/>
          </a:xfrm>
          <a:custGeom>
            <a:avLst/>
            <a:gdLst/>
            <a:ahLst/>
            <a:cxnLst/>
            <a:rect l="l" t="t" r="r" b="b"/>
            <a:pathLst>
              <a:path w="6034144" h="4011840">
                <a:moveTo>
                  <a:pt x="0" y="0"/>
                </a:moveTo>
                <a:lnTo>
                  <a:pt x="6034144" y="0"/>
                </a:lnTo>
                <a:lnTo>
                  <a:pt x="6034144" y="4011840"/>
                </a:lnTo>
                <a:lnTo>
                  <a:pt x="0" y="4011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315">
            <a:off x="15673417" y="6003966"/>
            <a:ext cx="1585883" cy="3570269"/>
          </a:xfrm>
          <a:custGeom>
            <a:avLst/>
            <a:gdLst/>
            <a:ahLst/>
            <a:cxnLst/>
            <a:rect l="l" t="t" r="r" b="b"/>
            <a:pathLst>
              <a:path w="1585883" h="3570269">
                <a:moveTo>
                  <a:pt x="0" y="0"/>
                </a:moveTo>
                <a:lnTo>
                  <a:pt x="1585883" y="0"/>
                </a:lnTo>
                <a:lnTo>
                  <a:pt x="1585883" y="3570269"/>
                </a:lnTo>
                <a:lnTo>
                  <a:pt x="0" y="3570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6767052"/>
            <a:ext cx="4377209" cy="3165337"/>
          </a:xfrm>
          <a:custGeom>
            <a:avLst/>
            <a:gdLst/>
            <a:ahLst/>
            <a:cxnLst/>
            <a:rect l="l" t="t" r="r" b="b"/>
            <a:pathLst>
              <a:path w="4377209" h="3165337">
                <a:moveTo>
                  <a:pt x="0" y="0"/>
                </a:moveTo>
                <a:lnTo>
                  <a:pt x="4377209" y="0"/>
                </a:lnTo>
                <a:lnTo>
                  <a:pt x="4377209" y="3165337"/>
                </a:lnTo>
                <a:lnTo>
                  <a:pt x="0" y="3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851786" y="2144760"/>
            <a:ext cx="9407514" cy="4288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7"/>
              </a:lnSpc>
            </a:pPr>
            <a:r>
              <a:rPr lang="en-US" sz="3599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Kedyw, czyli komandosi Armii Krajowej</a:t>
            </a:r>
          </a:p>
          <a:p>
            <a:pPr algn="ctr">
              <a:lnSpc>
                <a:spcPts val="4740"/>
              </a:lnSpc>
            </a:pPr>
            <a:r>
              <a:rPr lang="en-US" sz="300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Akcja pod Arsenałem, likwidacja znienawidzonego Franza Kutschery, akcja "Góral". Szereg brawurowych akcji przeprowadzonych przez elitarne oddziały AK przynosiły ulgę i dawały nadzieję polskiemu społeczeństwu.</a:t>
            </a:r>
          </a:p>
        </p:txBody>
      </p:sp>
      <p:sp>
        <p:nvSpPr>
          <p:cNvPr id="9" name="Freeform 9"/>
          <p:cNvSpPr/>
          <p:nvPr/>
        </p:nvSpPr>
        <p:spPr>
          <a:xfrm rot="859101">
            <a:off x="13044170" y="457005"/>
            <a:ext cx="5059323" cy="1747826"/>
          </a:xfrm>
          <a:custGeom>
            <a:avLst/>
            <a:gdLst/>
            <a:ahLst/>
            <a:cxnLst/>
            <a:rect l="l" t="t" r="r" b="b"/>
            <a:pathLst>
              <a:path w="8047397" h="3474116">
                <a:moveTo>
                  <a:pt x="0" y="0"/>
                </a:moveTo>
                <a:lnTo>
                  <a:pt x="8047397" y="0"/>
                </a:lnTo>
                <a:lnTo>
                  <a:pt x="8047397" y="3474116"/>
                </a:lnTo>
                <a:lnTo>
                  <a:pt x="0" y="34741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6544" r="-5122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987732" y="113150"/>
            <a:ext cx="1837783" cy="1831100"/>
          </a:xfrm>
          <a:custGeom>
            <a:avLst/>
            <a:gdLst/>
            <a:ahLst/>
            <a:cxnLst/>
            <a:rect l="l" t="t" r="r" b="b"/>
            <a:pathLst>
              <a:path w="1837783" h="1831100">
                <a:moveTo>
                  <a:pt x="0" y="0"/>
                </a:moveTo>
                <a:lnTo>
                  <a:pt x="1837784" y="0"/>
                </a:lnTo>
                <a:lnTo>
                  <a:pt x="1837784" y="1831100"/>
                </a:lnTo>
                <a:lnTo>
                  <a:pt x="0" y="18311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9036" y="261974"/>
            <a:ext cx="10682759" cy="3391534"/>
          </a:xfrm>
          <a:custGeom>
            <a:avLst/>
            <a:gdLst/>
            <a:ahLst/>
            <a:cxnLst/>
            <a:rect l="l" t="t" r="r" b="b"/>
            <a:pathLst>
              <a:path w="12450556" h="5374989">
                <a:moveTo>
                  <a:pt x="0" y="0"/>
                </a:moveTo>
                <a:lnTo>
                  <a:pt x="12450556" y="0"/>
                </a:lnTo>
                <a:lnTo>
                  <a:pt x="12450556" y="5374989"/>
                </a:lnTo>
                <a:lnTo>
                  <a:pt x="0" y="5374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544" r="-51225"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6462682" y="1499002"/>
            <a:ext cx="10993119" cy="6275893"/>
          </a:xfrm>
          <a:custGeom>
            <a:avLst/>
            <a:gdLst/>
            <a:ahLst/>
            <a:cxnLst/>
            <a:rect l="l" t="t" r="r" b="b"/>
            <a:pathLst>
              <a:path w="10993119" h="6275893">
                <a:moveTo>
                  <a:pt x="0" y="6275893"/>
                </a:moveTo>
                <a:lnTo>
                  <a:pt x="10993118" y="6275893"/>
                </a:lnTo>
                <a:lnTo>
                  <a:pt x="10993118" y="0"/>
                </a:lnTo>
                <a:lnTo>
                  <a:pt x="0" y="0"/>
                </a:lnTo>
                <a:lnTo>
                  <a:pt x="0" y="6275893"/>
                </a:lnTo>
                <a:close/>
              </a:path>
            </a:pathLst>
          </a:custGeom>
          <a:blipFill>
            <a:blip r:embed="rId4"/>
            <a:stretch>
              <a:fillRect t="-30920" r="-102940" b="-123247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81363" y="1069907"/>
            <a:ext cx="5276847" cy="8223916"/>
            <a:chOff x="0" y="0"/>
            <a:chExt cx="3365500" cy="5245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5"/>
              <a:stretch>
                <a:fillRect l="-56871" r="-56871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6"/>
              <a:stretch>
                <a:fillRect t="-7825" b="-7008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7"/>
              <a:stretch>
                <a:fillRect t="-137943" b="-2705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951289" y="1069907"/>
            <a:ext cx="1007952" cy="1027212"/>
          </a:xfrm>
          <a:custGeom>
            <a:avLst/>
            <a:gdLst/>
            <a:ahLst/>
            <a:cxnLst/>
            <a:rect l="l" t="t" r="r" b="b"/>
            <a:pathLst>
              <a:path w="1007952" h="1027212">
                <a:moveTo>
                  <a:pt x="0" y="0"/>
                </a:moveTo>
                <a:lnTo>
                  <a:pt x="1007952" y="0"/>
                </a:lnTo>
                <a:lnTo>
                  <a:pt x="1007952" y="1027212"/>
                </a:lnTo>
                <a:lnTo>
                  <a:pt x="0" y="10272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431058" y="6387537"/>
            <a:ext cx="3402923" cy="3402923"/>
          </a:xfrm>
          <a:custGeom>
            <a:avLst/>
            <a:gdLst/>
            <a:ahLst/>
            <a:cxnLst/>
            <a:rect l="l" t="t" r="r" b="b"/>
            <a:pathLst>
              <a:path w="3402923" h="3402923">
                <a:moveTo>
                  <a:pt x="0" y="0"/>
                </a:moveTo>
                <a:lnTo>
                  <a:pt x="3402924" y="0"/>
                </a:lnTo>
                <a:lnTo>
                  <a:pt x="3402924" y="3402924"/>
                </a:lnTo>
                <a:lnTo>
                  <a:pt x="0" y="34029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706192" y="2416480"/>
            <a:ext cx="10506097" cy="430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1"/>
              </a:lnSpc>
            </a:pPr>
            <a:r>
              <a:rPr lang="en-US" sz="3699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Już w drugiej połowie 1943 r. w obliczu zbliżającej się do granic II RP Armii Czerwonej pułkownik Fieldorf otrzymał od nowego dowódcy Armii Krajowej stworzenie organizacji „Niepodległość” pod kryptonimem „NIE”.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702</Words>
  <Application>Microsoft Office PowerPoint</Application>
  <PresentationFormat>Niestandardowy</PresentationFormat>
  <Paragraphs>16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Special Elite</vt:lpstr>
      <vt:lpstr>Calibri</vt:lpstr>
      <vt:lpstr>Varela Round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Urodzili siĘ w Październiku...</dc:title>
  <cp:lastModifiedBy>Konto Microsoft</cp:lastModifiedBy>
  <cp:revision>3</cp:revision>
  <dcterms:created xsi:type="dcterms:W3CDTF">2006-08-16T00:00:00Z</dcterms:created>
  <dcterms:modified xsi:type="dcterms:W3CDTF">2025-03-16T20:50:57Z</dcterms:modified>
  <dc:identifier>DAFx5axd2Lo</dc:identifier>
</cp:coreProperties>
</file>