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3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B20F-0EDF-4EF7-8B0C-62B5CDEB6652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D5-7044-4E36-9ED7-19C04A165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50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B20F-0EDF-4EF7-8B0C-62B5CDEB6652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D5-7044-4E36-9ED7-19C04A165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90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B20F-0EDF-4EF7-8B0C-62B5CDEB6652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D5-7044-4E36-9ED7-19C04A165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3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B20F-0EDF-4EF7-8B0C-62B5CDEB6652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D5-7044-4E36-9ED7-19C04A165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55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B20F-0EDF-4EF7-8B0C-62B5CDEB6652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D5-7044-4E36-9ED7-19C04A165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28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B20F-0EDF-4EF7-8B0C-62B5CDEB6652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D5-7044-4E36-9ED7-19C04A165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B20F-0EDF-4EF7-8B0C-62B5CDEB6652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D5-7044-4E36-9ED7-19C04A165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0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B20F-0EDF-4EF7-8B0C-62B5CDEB6652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D5-7044-4E36-9ED7-19C04A165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2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B20F-0EDF-4EF7-8B0C-62B5CDEB6652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D5-7044-4E36-9ED7-19C04A165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69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B20F-0EDF-4EF7-8B0C-62B5CDEB6652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D5-7044-4E36-9ED7-19C04A165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5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B20F-0EDF-4EF7-8B0C-62B5CDEB6652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D5-7044-4E36-9ED7-19C04A165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B20F-0EDF-4EF7-8B0C-62B5CDEB6652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BBD5-7044-4E36-9ED7-19C04A1655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29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06269" y="701233"/>
            <a:ext cx="11367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Ciekawostki historyczne</a:t>
            </a:r>
            <a:endParaRPr lang="pl-PL" sz="66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940884" y="1809229"/>
            <a:ext cx="7990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10 ciekawostek i </a:t>
            </a:r>
            <a:r>
              <a:rPr lang="pl-PL" sz="3200" b="1" dirty="0" smtClean="0"/>
              <a:t>rocznic </a:t>
            </a:r>
            <a:r>
              <a:rPr lang="pl-PL" sz="3200" b="1" dirty="0" smtClean="0"/>
              <a:t>historycznych, które miały miejsce w lutym</a:t>
            </a:r>
            <a:endParaRPr lang="pl-PL" sz="32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53" y="2886447"/>
            <a:ext cx="5441131" cy="3769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25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390773" y="94816"/>
            <a:ext cx="11357263" cy="1039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6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17 </a:t>
            </a:r>
            <a:r>
              <a:rPr lang="pl-PL" sz="6000" dirty="0">
                <a:solidFill>
                  <a:srgbClr val="C00000"/>
                </a:solidFill>
                <a:latin typeface="Algerian" panose="04020705040A02060702" pitchFamily="82" charset="0"/>
              </a:rPr>
              <a:t>lutego </a:t>
            </a:r>
            <a:r>
              <a:rPr lang="pl-PL" sz="6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1600 r.</a:t>
            </a:r>
            <a:endParaRPr lang="pl-PL" sz="60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11726" y="5160487"/>
            <a:ext cx="111910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i="0" dirty="0" smtClean="0">
                <a:solidFill>
                  <a:srgbClr val="424746"/>
                </a:solidFill>
                <a:effectLst/>
              </a:rPr>
              <a:t>17 lutego 1600 roku spalono na stosie Giordano Bruno</a:t>
            </a:r>
            <a:r>
              <a:rPr lang="pl-PL" sz="2000" b="0" i="0" dirty="0" smtClean="0">
                <a:solidFill>
                  <a:srgbClr val="424746"/>
                </a:solidFill>
                <a:effectLst/>
              </a:rPr>
              <a:t>, włoskiego filozofa, okultystę i byłego dominikanina. W 1576 roku Bruno został oskarżony o herezję i ekskomunikowany przez inkwizycję rzymską. Wędrował po Europie Zachodniej nauczając na dworach władców, wykładając na uniwersytetach i pisząc satyry na Kościół Katolicki. Zginął w płomieniach na rzymskim placu </a:t>
            </a:r>
            <a:r>
              <a:rPr lang="pl-PL" sz="2000" b="0" i="0" dirty="0" err="1" smtClean="0">
                <a:solidFill>
                  <a:srgbClr val="424746"/>
                </a:solidFill>
                <a:effectLst/>
              </a:rPr>
              <a:t>Campo</a:t>
            </a:r>
            <a:r>
              <a:rPr lang="pl-PL" sz="2000" b="0" i="0" dirty="0" smtClean="0">
                <a:solidFill>
                  <a:srgbClr val="424746"/>
                </a:solidFill>
                <a:effectLst/>
              </a:rPr>
              <a:t> di </a:t>
            </a:r>
            <a:r>
              <a:rPr lang="pl-PL" sz="2000" b="0" i="0" dirty="0" err="1" smtClean="0">
                <a:solidFill>
                  <a:srgbClr val="424746"/>
                </a:solidFill>
                <a:effectLst/>
              </a:rPr>
              <a:t>Fiori</a:t>
            </a:r>
            <a:r>
              <a:rPr lang="pl-PL" sz="2000" b="0" i="0" dirty="0" smtClean="0">
                <a:solidFill>
                  <a:srgbClr val="424746"/>
                </a:solidFill>
                <a:effectLst/>
              </a:rPr>
              <a:t>, zgodnie z wyrokiem Świętego Oficjum.  Co ciekawe, inkwizycja działała jeszcze w XIX wieku</a:t>
            </a:r>
            <a:endParaRPr lang="pl-PL" sz="2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3" y="1134143"/>
            <a:ext cx="7032914" cy="390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3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7" y="471229"/>
            <a:ext cx="3731625" cy="52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95" y="1142463"/>
            <a:ext cx="5801592" cy="3858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1756064" y="5881254"/>
            <a:ext cx="28159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dirty="0" smtClean="0"/>
              <a:t>Giordano Bruno</a:t>
            </a:r>
            <a:endParaRPr lang="pl-PL" sz="21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099464" y="5143500"/>
            <a:ext cx="49668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/>
              <a:t>Sąd inkwizycyjny</a:t>
            </a:r>
            <a:endParaRPr lang="pl-PL" sz="2100" b="1" dirty="0"/>
          </a:p>
        </p:txBody>
      </p:sp>
    </p:spTree>
    <p:extLst>
      <p:ext uri="{BB962C8B-B14F-4D97-AF65-F5344CB8AC3E}">
        <p14:creationId xmlns:p14="http://schemas.microsoft.com/office/powerpoint/2010/main" val="8895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296391" y="94816"/>
            <a:ext cx="11357263" cy="1039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6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19 </a:t>
            </a:r>
            <a:r>
              <a:rPr lang="pl-PL" sz="6000" dirty="0">
                <a:solidFill>
                  <a:srgbClr val="C00000"/>
                </a:solidFill>
                <a:latin typeface="Algerian" panose="04020705040A02060702" pitchFamily="82" charset="0"/>
              </a:rPr>
              <a:t>lutego </a:t>
            </a:r>
            <a:r>
              <a:rPr lang="pl-PL" sz="6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1846 r.</a:t>
            </a:r>
            <a:endParaRPr lang="pl-PL" sz="60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19545" y="5520219"/>
            <a:ext cx="11045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b="1" i="0" dirty="0" smtClean="0">
                <a:solidFill>
                  <a:srgbClr val="424746"/>
                </a:solidFill>
                <a:effectLst/>
              </a:rPr>
              <a:t>19 lutego 1846 roku na terenie zachodniej Galicji wybuchło wielkie powstanie chłopskie</a:t>
            </a:r>
            <a:r>
              <a:rPr lang="pl-PL" sz="2200" b="0" i="0" dirty="0" smtClean="0">
                <a:solidFill>
                  <a:srgbClr val="424746"/>
                </a:solidFill>
                <a:effectLst/>
              </a:rPr>
              <a:t>. Trwająca do końca marca rzeź, zwana rabacją galicyjską, miała charakter pogromów szlachty, mieszczaństwa i urzędników. Przywódcą oddziałów chłopskich był Jakub Szela. </a:t>
            </a:r>
            <a:endParaRPr lang="pl-PL" sz="22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99062"/>
            <a:ext cx="58293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85" y="325346"/>
            <a:ext cx="2451269" cy="52774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44" y="123764"/>
            <a:ext cx="6801519" cy="617716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064527" y="5769720"/>
            <a:ext cx="2530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/>
              <a:t>Jakub Szela</a:t>
            </a:r>
            <a:endParaRPr lang="pl-PL" sz="22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757754" y="6358411"/>
            <a:ext cx="4072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/>
              <a:t>Zasięg rabacji galicyjskiej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9786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639790" y="168624"/>
            <a:ext cx="7043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21 lutego 1916 r.</a:t>
            </a:r>
            <a:endParaRPr lang="pl-PL" sz="60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84016" y="5159955"/>
            <a:ext cx="11430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i="0" dirty="0" smtClean="0">
                <a:solidFill>
                  <a:srgbClr val="424746"/>
                </a:solidFill>
                <a:effectLst/>
              </a:rPr>
              <a:t>21 lutego 1916 roku rozpoczęła się bitwa pod Verdun.</a:t>
            </a:r>
            <a:r>
              <a:rPr lang="pl-PL" sz="2400" b="0" i="0" dirty="0" smtClean="0">
                <a:solidFill>
                  <a:srgbClr val="424746"/>
                </a:solidFill>
                <a:effectLst/>
              </a:rPr>
              <a:t> To trwające 10 miesięcy krwawe starcie stało się jednym z symboli horroru  I wojny światowej, podczas której  setki tysięcy żołnierzy nie marzyły o niczym innym, jak tylko znalezienie się jak najdalej od tego piekła na ziemi.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10" y="1331768"/>
            <a:ext cx="63150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44" y="1494319"/>
            <a:ext cx="5735781" cy="341428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7" y="1494319"/>
            <a:ext cx="5416497" cy="341428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834244" y="5508827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Piekło okopów I wojny światowej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7035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639790" y="168624"/>
            <a:ext cx="7043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23 lutego 1918 r.</a:t>
            </a:r>
            <a:endParaRPr lang="pl-PL" sz="60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7707" y="5693389"/>
            <a:ext cx="110935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i="0" dirty="0" smtClean="0">
                <a:solidFill>
                  <a:srgbClr val="424746"/>
                </a:solidFill>
                <a:effectLst/>
              </a:rPr>
              <a:t>23 lutego 1918 roku rozpoczęto masowy nabór ochotników do Armii Czerwonej</a:t>
            </a:r>
            <a:r>
              <a:rPr lang="pl-PL" sz="2200" b="0" i="0" dirty="0" smtClean="0">
                <a:solidFill>
                  <a:srgbClr val="424746"/>
                </a:solidFill>
                <a:effectLst/>
              </a:rPr>
              <a:t>.                            Datę tę przyjmuje się jako początek istnienia Robotniczo-Chłopskiej Armii Czerwonej.  </a:t>
            </a:r>
            <a:endParaRPr lang="pl-PL" sz="22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42" y="1365355"/>
            <a:ext cx="6911295" cy="39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56" y="164510"/>
            <a:ext cx="4979688" cy="556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92" y="1188444"/>
            <a:ext cx="3690701" cy="3514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1104523" y="5893806"/>
            <a:ext cx="399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Mundury Armii Czerwonej w 1919 r.</a:t>
            </a:r>
            <a:endParaRPr lang="pl-PL" sz="20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251825" y="4986950"/>
            <a:ext cx="399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Symbol Armii Czerwonej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3751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50903" y="100387"/>
            <a:ext cx="7043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dirty="0">
                <a:solidFill>
                  <a:srgbClr val="C00000"/>
                </a:solidFill>
                <a:latin typeface="Algerian" panose="04020705040A02060702" pitchFamily="82" charset="0"/>
              </a:rPr>
              <a:t>24 lutego </a:t>
            </a:r>
            <a:r>
              <a:rPr lang="pl-PL" sz="6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1921 r.</a:t>
            </a:r>
            <a:endParaRPr lang="pl-PL" sz="60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0535" y="5059647"/>
            <a:ext cx="1200187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l-PL" sz="2000" b="1" i="0" dirty="0" smtClean="0">
                <a:effectLst/>
              </a:rPr>
              <a:t>24 lutego 1921 roku</a:t>
            </a:r>
            <a:r>
              <a:rPr lang="pl-PL" sz="2000" b="0" i="0" dirty="0" smtClean="0">
                <a:effectLst/>
              </a:rPr>
              <a:t> </a:t>
            </a:r>
            <a:r>
              <a:rPr lang="pl-PL" sz="2000" b="1" dirty="0"/>
              <a:t>Polsko-sowiecku układ o </a:t>
            </a:r>
            <a:r>
              <a:rPr lang="pl-PL" sz="2000" b="1" dirty="0" smtClean="0"/>
              <a:t>repatriacji. </a:t>
            </a:r>
            <a:r>
              <a:rPr lang="pl-PL" sz="2000" dirty="0"/>
              <a:t>Wraz z wygaśnięciem walk w wojnie polsko-bolszewickiej, obie strony rozpoczęły pertraktacje w sprawie wymiany jeńców wojennych. 6 września 1920 roku </a:t>
            </a:r>
            <a:r>
              <a:rPr lang="pl-PL" sz="2000" dirty="0" smtClean="0"/>
              <a:t>              w </a:t>
            </a:r>
            <a:r>
              <a:rPr lang="pl-PL" sz="2000" dirty="0"/>
              <a:t>Berlinie przedstawicieli polskiego i rosyjskiego Czerwonego Krzyża podpisali umowę w tej sprawie. O jeńcach mówiły również postanowienia traktatu ryskiego z 12 października 1920 roku, jednak szczegóły wymiany normował układ o repatriacji z 24 lutego 1921 roku</a:t>
            </a:r>
            <a:r>
              <a:rPr lang="pl-PL" sz="2000" b="1" dirty="0"/>
              <a:t>.</a:t>
            </a:r>
            <a:endParaRPr lang="pl-PL" sz="2000" dirty="0"/>
          </a:p>
          <a:p>
            <a:pPr fontAlgn="base"/>
            <a:endParaRPr lang="pl-PL" sz="22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1" y="1043622"/>
            <a:ext cx="6081081" cy="39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08" y="950612"/>
            <a:ext cx="5931613" cy="418378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6" y="950612"/>
            <a:ext cx="5495454" cy="418378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46495" y="5522614"/>
            <a:ext cx="7604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Jeńcy sowieccy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7729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2698" y="0"/>
            <a:ext cx="7474527" cy="1325563"/>
          </a:xfrm>
        </p:spPr>
        <p:txBody>
          <a:bodyPr>
            <a:noAutofit/>
          </a:bodyPr>
          <a:lstStyle/>
          <a:p>
            <a:r>
              <a:rPr lang="pl-PL" sz="6600" dirty="0">
                <a:solidFill>
                  <a:srgbClr val="C00000"/>
                </a:solidFill>
                <a:latin typeface="Algerian" panose="04020705040A02060702" pitchFamily="82" charset="0"/>
              </a:rPr>
              <a:t>1 lutego </a:t>
            </a:r>
            <a:r>
              <a:rPr lang="pl-PL" sz="66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1411 R</a:t>
            </a:r>
            <a:r>
              <a:rPr lang="pl-PL" sz="54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.</a:t>
            </a:r>
            <a:endParaRPr lang="pl-PL" sz="5400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5964" y="4921320"/>
            <a:ext cx="10515600" cy="1780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u="sng" dirty="0"/>
              <a:t>1 lutego 1411 roku zawarto I pokój toruński</a:t>
            </a:r>
            <a:r>
              <a:rPr lang="pl-PL" sz="2000" dirty="0"/>
              <a:t> kończący Wielką Wojnę między Polską a Zakonem Krzyżackim. Traktat pokojowy podpisano na wyspie Kępa Bazarowa w Toruniu. Nie obowiązywał długo – kolejny konflikt wybuchł zaledwie 3 lata później. Najważniejszym starciem Wielkiej Wojny była bitwa pod </a:t>
            </a:r>
            <a:r>
              <a:rPr lang="pl-PL" sz="2000" dirty="0" smtClean="0"/>
              <a:t>Grunwaldem, która miała miejsce 15 lipca 1410 r. i zakończyła się oczywiście zwycięstwem wojsk polsko litewskich. Choć dziś każdy zna jej datę, jeszcze w pierwszej połowie XIX wieku wielu w ogóle nie kojarzyło takiego wydarzenia. </a:t>
            </a: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83" y="1247213"/>
            <a:ext cx="8250381" cy="3498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2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50903" y="100387"/>
            <a:ext cx="7043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28 </a:t>
            </a:r>
            <a:r>
              <a:rPr lang="pl-PL" sz="6000" dirty="0">
                <a:solidFill>
                  <a:srgbClr val="C00000"/>
                </a:solidFill>
                <a:latin typeface="Algerian" panose="04020705040A02060702" pitchFamily="82" charset="0"/>
              </a:rPr>
              <a:t>lutego </a:t>
            </a:r>
            <a:r>
              <a:rPr lang="pl-PL" sz="6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1897 r.</a:t>
            </a:r>
            <a:endParaRPr lang="pl-PL" sz="60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2907" y="5759461"/>
            <a:ext cx="11247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i="0" dirty="0" smtClean="0">
                <a:solidFill>
                  <a:srgbClr val="424746"/>
                </a:solidFill>
                <a:effectLst/>
              </a:rPr>
              <a:t>28 lutego 1897 roku ostatnia królowa Madagaskaru </a:t>
            </a:r>
            <a:r>
              <a:rPr lang="pl-PL" sz="2000" b="1" i="0" dirty="0" err="1" smtClean="0">
                <a:solidFill>
                  <a:srgbClr val="424746"/>
                </a:solidFill>
                <a:effectLst/>
              </a:rPr>
              <a:t>Ranavalona</a:t>
            </a:r>
            <a:r>
              <a:rPr lang="pl-PL" sz="2000" b="1" i="0" dirty="0" smtClean="0">
                <a:solidFill>
                  <a:srgbClr val="424746"/>
                </a:solidFill>
                <a:effectLst/>
              </a:rPr>
              <a:t> III została zmuszona przez Francuzów do ustąpienia i emigracji</a:t>
            </a:r>
            <a:r>
              <a:rPr lang="pl-PL" sz="2000" b="0" i="0" dirty="0" smtClean="0">
                <a:solidFill>
                  <a:srgbClr val="424746"/>
                </a:solidFill>
                <a:effectLst/>
              </a:rPr>
              <a:t>. W okresie międzywojennym Madagaskar stał się dyżurnym tematem polskich niespełnionych aspiracji kolonialnych.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03" y="1027941"/>
            <a:ext cx="6829988" cy="4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13" y="261047"/>
            <a:ext cx="3972602" cy="545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7496057" y="6023748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i="0" dirty="0" smtClean="0">
                <a:solidFill>
                  <a:srgbClr val="424746"/>
                </a:solidFill>
                <a:effectLst/>
                <a:latin typeface="Poppins"/>
              </a:rPr>
              <a:t>królowa Madagaskaru </a:t>
            </a:r>
            <a:r>
              <a:rPr lang="pl-PL" b="1" i="0" dirty="0" err="1" smtClean="0">
                <a:solidFill>
                  <a:srgbClr val="424746"/>
                </a:solidFill>
                <a:effectLst/>
                <a:latin typeface="Poppins"/>
              </a:rPr>
              <a:t>Ranavalona</a:t>
            </a:r>
            <a:r>
              <a:rPr lang="pl-PL" b="1" i="0" dirty="0" smtClean="0">
                <a:solidFill>
                  <a:srgbClr val="424746"/>
                </a:solidFill>
                <a:effectLst/>
                <a:latin typeface="Poppins"/>
              </a:rPr>
              <a:t> III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7" y="261047"/>
            <a:ext cx="5581733" cy="545523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167897" y="5856765"/>
            <a:ext cx="4925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Madagaskar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04473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51992"/>
            <a:ext cx="5647895" cy="539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78" y="351992"/>
            <a:ext cx="28575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387" y="4207716"/>
            <a:ext cx="3164468" cy="2455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432629" y="5881254"/>
            <a:ext cx="5281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Wielka wojna z zakonem krzyżackim 1409 - 1411</a:t>
            </a:r>
            <a:endParaRPr lang="pl-PL" sz="20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971956" y="5081586"/>
            <a:ext cx="294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Dokument I pokoju toruńskiego</a:t>
            </a:r>
            <a:endParaRPr lang="pl-PL" sz="20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227127" y="1666009"/>
            <a:ext cx="2565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Król </a:t>
            </a:r>
          </a:p>
          <a:p>
            <a:pPr algn="ctr"/>
            <a:r>
              <a:rPr lang="pl-PL" sz="2000" b="1" dirty="0" smtClean="0"/>
              <a:t>Władysław II Jagiełło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49990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428" y="5217735"/>
            <a:ext cx="11637818" cy="19358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/>
              <a:t>5 lutego 1818 roku Karol XIV Jan został królem Szwecji i Norwegii</a:t>
            </a:r>
            <a:r>
              <a:rPr lang="pl-PL" sz="2000" dirty="0"/>
              <a:t>. Co w tym sensacyjnego? </a:t>
            </a:r>
            <a:r>
              <a:rPr lang="pl-PL" sz="2000" dirty="0" smtClean="0"/>
              <a:t>                                          Po </a:t>
            </a:r>
            <a:r>
              <a:rPr lang="pl-PL" sz="2000" dirty="0"/>
              <a:t>pierwsze, był Francuzem, a jego prawdziwe nazwisko brzmiało Jean Baptiste </a:t>
            </a:r>
            <a:r>
              <a:rPr lang="pl-PL" sz="2000" dirty="0" err="1"/>
              <a:t>Bernadotte</a:t>
            </a:r>
            <a:r>
              <a:rPr lang="pl-PL" sz="2000" dirty="0"/>
              <a:t>. Po drugie, był synem adwokata, a w jego żyłach nie płynęła nawet kropla </a:t>
            </a:r>
            <a:r>
              <a:rPr lang="pl-PL" sz="2000" dirty="0" smtClean="0"/>
              <a:t>arystokratycznej  krwi, był też marszałkiem Napoleona Bonaparte. Został adoptowany przez poprzedniego króla Szwecji Karola XIII. Został założycielem dynastii, która rządzi w Szwecji do dnia dzisiejszego.</a:t>
            </a:r>
            <a:r>
              <a:rPr lang="pl-PL" sz="2000" dirty="0"/>
              <a:t> 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781299" y="94816"/>
            <a:ext cx="8274628" cy="1039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5 lutego 1818 R.</a:t>
            </a:r>
            <a:endParaRPr lang="pl-PL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81" y="1040625"/>
            <a:ext cx="5895111" cy="4083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5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3" y="832958"/>
            <a:ext cx="4151455" cy="534725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73" y="832957"/>
            <a:ext cx="4344645" cy="534725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872020" y="176645"/>
            <a:ext cx="5281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Jean </a:t>
            </a:r>
            <a:r>
              <a:rPr lang="pl-PL" sz="2800" b="1" dirty="0"/>
              <a:t>Baptiste </a:t>
            </a:r>
            <a:r>
              <a:rPr lang="pl-PL" sz="2800" b="1" dirty="0" err="1" smtClean="0"/>
              <a:t>Bernadotte</a:t>
            </a:r>
            <a:r>
              <a:rPr lang="pl-PL" sz="2800" b="1" dirty="0" smtClean="0"/>
              <a:t> jako…</a:t>
            </a:r>
            <a:endParaRPr lang="pl-PL" sz="2800" b="1" dirty="0"/>
          </a:p>
          <a:p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978104" y="6278479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i="0" dirty="0" smtClean="0">
                <a:solidFill>
                  <a:srgbClr val="1C1C1C"/>
                </a:solidFill>
                <a:effectLst/>
                <a:latin typeface="Oswald"/>
              </a:rPr>
              <a:t>marszałek Napoleona Bonaparte</a:t>
            </a:r>
            <a:endParaRPr lang="pl-PL" b="1" i="0" dirty="0">
              <a:solidFill>
                <a:srgbClr val="1C1C1C"/>
              </a:solidFill>
              <a:effectLst/>
              <a:latin typeface="Oswald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691268" y="6322413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i="0" dirty="0" smtClean="0">
                <a:solidFill>
                  <a:srgbClr val="1C1C1C"/>
                </a:solidFill>
                <a:effectLst/>
                <a:latin typeface="Oswald"/>
              </a:rPr>
              <a:t>Król Szwecji Karol XIV</a:t>
            </a:r>
            <a:endParaRPr lang="pl-PL" b="1" i="0" dirty="0">
              <a:solidFill>
                <a:srgbClr val="1C1C1C"/>
              </a:solidFill>
              <a:effectLst/>
              <a:latin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14691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267691" y="143421"/>
            <a:ext cx="11357263" cy="1039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6000" dirty="0">
                <a:solidFill>
                  <a:srgbClr val="C00000"/>
                </a:solidFill>
                <a:latin typeface="Algerian" panose="04020705040A02060702" pitchFamily="82" charset="0"/>
              </a:rPr>
              <a:t>11 lutego 660 roku p.n.e.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" y="5073548"/>
            <a:ext cx="116482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i="0" dirty="0" smtClean="0">
                <a:solidFill>
                  <a:srgbClr val="424746"/>
                </a:solidFill>
                <a:effectLst/>
              </a:rPr>
              <a:t>11 lutego 660 roku p.n.e. </a:t>
            </a:r>
            <a:r>
              <a:rPr lang="pl-PL" sz="2000" b="1" i="0" dirty="0" err="1" smtClean="0">
                <a:solidFill>
                  <a:srgbClr val="424746"/>
                </a:solidFill>
                <a:effectLst/>
              </a:rPr>
              <a:t>Jinmu</a:t>
            </a:r>
            <a:r>
              <a:rPr lang="pl-PL" sz="2000" b="1" i="0" dirty="0" smtClean="0">
                <a:solidFill>
                  <a:srgbClr val="424746"/>
                </a:solidFill>
                <a:effectLst/>
              </a:rPr>
              <a:t> Tenno (Boski Wojownik), legendarny władca Japonii, wstąpił na tron</a:t>
            </a:r>
            <a:r>
              <a:rPr lang="pl-PL" sz="2000" b="0" i="0" dirty="0" smtClean="0">
                <a:solidFill>
                  <a:srgbClr val="424746"/>
                </a:solidFill>
                <a:effectLst/>
              </a:rPr>
              <a:t>. Tak przynajmniej podaje </a:t>
            </a:r>
            <a:r>
              <a:rPr lang="pl-PL" sz="2000" b="0" i="0" dirty="0" err="1" smtClean="0">
                <a:solidFill>
                  <a:srgbClr val="424746"/>
                </a:solidFill>
                <a:effectLst/>
              </a:rPr>
              <a:t>Nihongi</a:t>
            </a:r>
            <a:r>
              <a:rPr lang="pl-PL" sz="2000" b="0" i="0" dirty="0" smtClean="0">
                <a:solidFill>
                  <a:srgbClr val="424746"/>
                </a:solidFill>
                <a:effectLst/>
              </a:rPr>
              <a:t> – zbiór japońskich mitów i historii panowania czterdziestu władców.                       </a:t>
            </a:r>
            <a:r>
              <a:rPr lang="pl-PL" sz="2000" b="1" i="0" dirty="0" smtClean="0">
                <a:solidFill>
                  <a:srgbClr val="424746"/>
                </a:solidFill>
                <a:effectLst/>
              </a:rPr>
              <a:t>Tę datę przyjmuje się za początek japońskiej państwowości.</a:t>
            </a:r>
          </a:p>
          <a:p>
            <a:pPr algn="just"/>
            <a:r>
              <a:rPr lang="pl-PL" sz="2000" b="0" i="0" dirty="0" smtClean="0">
                <a:solidFill>
                  <a:srgbClr val="424746"/>
                </a:solidFill>
                <a:effectLst/>
              </a:rPr>
              <a:t>Polska nie miała zbyt wielu historycznych kontaktów z krajem kwitnącej wiśni. Co ciekawe jednak, Japonia była jedynym państwem, któremu wypowiedzieliśmy wojnę w XX wieku.</a:t>
            </a:r>
            <a:endParaRPr lang="pl-PL" sz="2000" b="0" i="0" dirty="0">
              <a:solidFill>
                <a:srgbClr val="424746"/>
              </a:solidFill>
              <a:effectLst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12" y="1182748"/>
            <a:ext cx="5374970" cy="35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8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6" y="664274"/>
            <a:ext cx="6046357" cy="388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415637" y="4717474"/>
            <a:ext cx="624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Legendarny cesarz </a:t>
            </a:r>
            <a:r>
              <a:rPr lang="pl-PL" sz="2000" b="1" dirty="0" err="1" smtClean="0"/>
              <a:t>Jinmu</a:t>
            </a:r>
            <a:r>
              <a:rPr lang="pl-PL" sz="2000" b="1" dirty="0" smtClean="0"/>
              <a:t> razem z wojskiem wyrusza na podbój </a:t>
            </a:r>
            <a:r>
              <a:rPr lang="pl-PL" sz="2000" b="1" dirty="0" err="1" smtClean="0"/>
              <a:t>Yamato</a:t>
            </a:r>
            <a:r>
              <a:rPr lang="pl-PL" sz="2000" b="1" dirty="0" smtClean="0"/>
              <a:t> (jedna z historycznych nazw Japonii)</a:t>
            </a:r>
            <a:endParaRPr lang="pl-PL" sz="20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86" y="664274"/>
            <a:ext cx="3872891" cy="4946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5947063" y="5776603"/>
            <a:ext cx="624493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900" b="1" dirty="0" err="1" smtClean="0"/>
              <a:t>Izanami</a:t>
            </a:r>
            <a:r>
              <a:rPr lang="pl-PL" sz="1900" b="1" dirty="0" smtClean="0"/>
              <a:t> i </a:t>
            </a:r>
            <a:r>
              <a:rPr lang="pl-PL" sz="1900" b="1" dirty="0" err="1" smtClean="0"/>
              <a:t>Izanagi</a:t>
            </a:r>
            <a:r>
              <a:rPr lang="pl-PL" sz="1900" b="1" dirty="0" smtClean="0"/>
              <a:t> – tworzą pierwszą </a:t>
            </a:r>
            <a:r>
              <a:rPr lang="pl-PL" sz="1900" b="1" dirty="0" err="1" smtClean="0"/>
              <a:t>Onogoro</a:t>
            </a:r>
            <a:r>
              <a:rPr lang="pl-PL" sz="1900" b="1" dirty="0" smtClean="0"/>
              <a:t>                             (w mitologii japońskiej pierwsza wyspa, która dała początek światu)</a:t>
            </a:r>
            <a:endParaRPr lang="pl-PL" sz="1900" b="1" dirty="0"/>
          </a:p>
        </p:txBody>
      </p:sp>
    </p:spTree>
    <p:extLst>
      <p:ext uri="{BB962C8B-B14F-4D97-AF65-F5344CB8AC3E}">
        <p14:creationId xmlns:p14="http://schemas.microsoft.com/office/powerpoint/2010/main" val="165152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550718" y="263955"/>
            <a:ext cx="11357263" cy="1039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6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12 </a:t>
            </a:r>
            <a:r>
              <a:rPr lang="pl-PL" sz="6000" dirty="0">
                <a:solidFill>
                  <a:srgbClr val="C00000"/>
                </a:solidFill>
                <a:latin typeface="Algerian" panose="04020705040A02060702" pitchFamily="82" charset="0"/>
              </a:rPr>
              <a:t>lutego </a:t>
            </a:r>
            <a:r>
              <a:rPr lang="pl-PL" sz="6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1941 r</a:t>
            </a:r>
            <a:r>
              <a:rPr lang="pl-PL" sz="66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.</a:t>
            </a:r>
            <a:endParaRPr lang="pl-PL" sz="66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90945" y="5423284"/>
            <a:ext cx="11513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i="0" dirty="0" smtClean="0">
                <a:solidFill>
                  <a:srgbClr val="424746"/>
                </a:solidFill>
                <a:effectLst/>
              </a:rPr>
              <a:t>12 lutego 1941 roku dowódca </a:t>
            </a:r>
            <a:r>
              <a:rPr lang="pl-PL" sz="2000" b="1" i="0" dirty="0" err="1" smtClean="0">
                <a:solidFill>
                  <a:srgbClr val="424746"/>
                </a:solidFill>
                <a:effectLst/>
              </a:rPr>
              <a:t>Afrika</a:t>
            </a:r>
            <a:r>
              <a:rPr lang="pl-PL" sz="2000" b="1" i="0" dirty="0" smtClean="0">
                <a:solidFill>
                  <a:srgbClr val="424746"/>
                </a:solidFill>
                <a:effectLst/>
              </a:rPr>
              <a:t> </a:t>
            </a:r>
            <a:r>
              <a:rPr lang="pl-PL" sz="2000" b="1" i="0" dirty="0" err="1" smtClean="0">
                <a:solidFill>
                  <a:srgbClr val="424746"/>
                </a:solidFill>
                <a:effectLst/>
              </a:rPr>
              <a:t>Korps</a:t>
            </a:r>
            <a:r>
              <a:rPr lang="pl-PL" sz="2000" b="1" i="0" dirty="0" smtClean="0">
                <a:solidFill>
                  <a:srgbClr val="424746"/>
                </a:solidFill>
                <a:effectLst/>
              </a:rPr>
              <a:t> generał Erwin Rommel wylądował w Afryce Północnej</a:t>
            </a:r>
            <a:r>
              <a:rPr lang="pl-PL" sz="2000" b="0" i="0" dirty="0" smtClean="0">
                <a:solidFill>
                  <a:srgbClr val="424746"/>
                </a:solidFill>
                <a:effectLst/>
              </a:rPr>
              <a:t>.          Przybycie Lisa Pustyni zmieniło sytuację na froncie i sprawiło, że Alianci zaczęli ponosić dotkliwe porażki. Jego geniusz taktyczny stanowił takie zagrożenie, że  Brytyjczycy wysłali swoich najlepszych komandosów, by zlikwidować jednego z najlepszych dowódców III Rzeszy.</a:t>
            </a:r>
            <a:endParaRPr lang="pl-PL" sz="2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66" y="1303282"/>
            <a:ext cx="7065819" cy="38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2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029999"/>
            <a:ext cx="5836192" cy="394724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59773" y="5164282"/>
            <a:ext cx="4852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II bitwa pod El </a:t>
            </a:r>
            <a:r>
              <a:rPr lang="pl-PL" sz="2000" b="1" dirty="0" err="1" smtClean="0"/>
              <a:t>Alamein</a:t>
            </a:r>
            <a:r>
              <a:rPr lang="pl-PL" sz="2000" b="1" dirty="0" smtClean="0"/>
              <a:t> zdecydowała                     o porażce </a:t>
            </a:r>
            <a:r>
              <a:rPr lang="pl-PL" sz="2000" b="1" dirty="0" err="1" smtClean="0"/>
              <a:t>Africa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Corps</a:t>
            </a:r>
            <a:endParaRPr lang="pl-PL" sz="20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94" y="1180668"/>
            <a:ext cx="5638457" cy="364590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511637" y="5164282"/>
            <a:ext cx="4852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W walkach w Afryce uczestniczyła polska Samodzielna Brygada Strzelców Karpackich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9717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525</Words>
  <Application>Microsoft Office PowerPoint</Application>
  <PresentationFormat>Panoramiczny</PresentationFormat>
  <Paragraphs>44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Oswald</vt:lpstr>
      <vt:lpstr>Poppins</vt:lpstr>
      <vt:lpstr>Motyw pakietu Office</vt:lpstr>
      <vt:lpstr>Prezentacja programu PowerPoint</vt:lpstr>
      <vt:lpstr>1 lutego 1411 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komp Agnieszki</dc:creator>
  <cp:lastModifiedBy>Konto Microsoft</cp:lastModifiedBy>
  <cp:revision>69</cp:revision>
  <dcterms:created xsi:type="dcterms:W3CDTF">2021-01-27T16:14:41Z</dcterms:created>
  <dcterms:modified xsi:type="dcterms:W3CDTF">2021-01-31T16:36:46Z</dcterms:modified>
</cp:coreProperties>
</file>