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78" r:id="rId4"/>
    <p:sldId id="260" r:id="rId5"/>
    <p:sldId id="277" r:id="rId6"/>
    <p:sldId id="263" r:id="rId7"/>
    <p:sldId id="272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75" r:id="rId16"/>
    <p:sldId id="286" r:id="rId17"/>
    <p:sldId id="287" r:id="rId18"/>
    <p:sldId id="288" r:id="rId19"/>
    <p:sldId id="266" r:id="rId20"/>
  </p:sldIdLst>
  <p:sldSz cx="12192000" cy="6858000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9" d="100"/>
          <a:sy n="79" d="100"/>
        </p:scale>
        <p:origin x="-384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508F0-0F7E-47D5-A102-58CB17303525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94FA7-0B66-4740-911E-C0E9AF293072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9502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F666A-2BF6-4663-AE3F-460E693CDB1A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575A9-BF51-422E-BB36-9C3EEC94ECC2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4148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7BA9F-C399-4AA6-BA0F-0F7C6ABDB3CD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FE4D6-99B1-4474-B4CD-7AA21A2C65F8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59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9D5EC-8169-4F3A-ABB5-FF3FB3CE55CC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2B691-CB1B-4AFE-9ACA-5449054BDA13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3379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3AFD-3F8D-4CC9-9A06-63F7AC80DB6F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8B45A-29BD-4BAB-B9F0-09123CF9705C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7078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9F8D5-E53A-474C-9BCD-D667410F1078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0781C-D962-4E52-B0EA-30D16F116F2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2926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E502-5C63-4302-B147-FD47508C2DA4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6919A-6FBF-4AB5-A21B-F7A9DED287E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906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E0D7F-6C6D-4F50-9792-8E6D5E220806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592CD-DD50-48E0-AB93-A2A061D2C121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392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9967E-5FCF-4B1D-92FB-BCEE8014DE99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5315E-352A-488B-9CAD-B15256A6CD4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735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4308B-C577-4555-8855-3B018720EAC8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4532E-5184-4BF8-A626-CB635EFD076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149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65E9B-EB4B-4860-A57C-560E9236998E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D2D35-BE34-43C7-9B2F-41B556E69E7C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9677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80AED0-3DFB-4557-AA86-9BDC67505CF9}" type="datetimeFigureOut">
              <a:rPr lang="pl-PL"/>
              <a:pPr>
                <a:defRPr/>
              </a:pPr>
              <a:t>16.06.2020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1F837EE-2AFF-4186-8F94-7023BAB06419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ik.jaworzno.pl/art,6,definicja-i-rodzaje-przemocy" TargetMode="External"/><Relationship Id="rId2" Type="http://schemas.openxmlformats.org/officeDocument/2006/relationships/hyperlink" Target="http://www.sp236gim61.neostrada.pl/publikacje/iwona3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odrugie.pl/przemoc-ma-twarz-scenariusze/" TargetMode="External"/><Relationship Id="rId4" Type="http://schemas.openxmlformats.org/officeDocument/2006/relationships/hyperlink" Target="http://www.niebieskalinia.info/index.php/przemoc-w-rodzinie/8-rodzaj-przemocy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>
            <a:spLocks/>
          </p:cNvSpPr>
          <p:nvPr/>
        </p:nvSpPr>
        <p:spPr bwMode="auto">
          <a:xfrm>
            <a:off x="3184525" y="1857375"/>
            <a:ext cx="10907713" cy="889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>
              <a:defRPr/>
            </a:pPr>
            <a:r>
              <a:rPr lang="pl-PL" sz="6600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l-PL" sz="66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pl-PL" sz="7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Przemoc i jej formy</a:t>
            </a:r>
            <a:endParaRPr lang="pl-PL" sz="7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altLang="pl-PL" b="1" smtClean="0">
                <a:solidFill>
                  <a:srgbClr val="FF0000"/>
                </a:solidFill>
              </a:rPr>
              <a:t>Przemoc emocjonalna (ekonomiczna)</a:t>
            </a:r>
          </a:p>
        </p:txBody>
      </p:sp>
      <p:sp>
        <p:nvSpPr>
          <p:cNvPr id="11267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3178175" y="1857375"/>
            <a:ext cx="5935663" cy="33242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pl-PL" altLang="pl-PL" smtClean="0"/>
              <a:t>To m.in. odbieranie zarobionych pieniędzy, uniemożliwienie podjęcia pracy zarobkowej, nie zaspokojenie podstawowych, materialnych potrzeb rodziny itp.</a:t>
            </a:r>
          </a:p>
        </p:txBody>
      </p:sp>
      <p:pic>
        <p:nvPicPr>
          <p:cNvPr id="3" name="Obraz 2" descr="Obraz zawierający pałka, osoba, wycinanie, baseball&#10;&#10;Opis wygenerowany automatyczni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62" y="1631465"/>
            <a:ext cx="2622550" cy="196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Obraz 4" descr="Obraz zawierający osoba, wewnątrz, łóżko, dziewczynka&#10;&#10;Opis wygenerowany automatyczni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9063" y="2854889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Obraz 6" descr="Obraz zawierający trawa, zewnętrzne, pole, baseball&#10;&#10;Opis wygenerowany automatyczni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1668" y="4310062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Obraz 8" descr="Obraz zawierający wewnątrz, kuchnia, osoba, kobieta&#10;&#10;Opis wygenerowany automatyczni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0387" y="4870039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ytuł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altLang="pl-PL" b="1" smtClean="0">
                <a:solidFill>
                  <a:srgbClr val="FF0000"/>
                </a:solidFill>
              </a:rPr>
              <a:t>Przemoc bez użycia słów i kontaktu fizycznego</a:t>
            </a:r>
          </a:p>
        </p:txBody>
      </p:sp>
      <p:sp>
        <p:nvSpPr>
          <p:cNvPr id="12291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838200" y="3095625"/>
            <a:ext cx="4421188" cy="449421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pl-PL" altLang="pl-PL" smtClean="0"/>
              <a:t>To m.in. wrogie gesty, miny, </a:t>
            </a:r>
          </a:p>
          <a:p>
            <a:pPr marL="0" indent="0" algn="ctr">
              <a:buFont typeface="Arial" charset="0"/>
              <a:buNone/>
            </a:pPr>
            <a:r>
              <a:rPr lang="pl-PL" altLang="pl-PL" smtClean="0"/>
              <a:t>izolowanie, manipulowanie związkami przyjaźni itp.</a:t>
            </a:r>
          </a:p>
          <a:p>
            <a:pPr marL="0" indent="0" algn="ctr">
              <a:buFont typeface="Arial" charset="0"/>
              <a:buNone/>
            </a:pPr>
            <a:endParaRPr lang="pl-PL" altLang="pl-PL" smtClean="0"/>
          </a:p>
        </p:txBody>
      </p:sp>
      <p:pic>
        <p:nvPicPr>
          <p:cNvPr id="3" name="Obraz 2" descr="Obraz zawierający osoba, odzież, mężczyzna, rozmowa&#10;&#10;Opis wygenerowany automatyczni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193" y="1690688"/>
            <a:ext cx="4833215" cy="46260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 noChangeArrowheads="1"/>
          </p:cNvSpPr>
          <p:nvPr>
            <p:ph type="title"/>
          </p:nvPr>
        </p:nvSpPr>
        <p:spPr>
          <a:xfrm>
            <a:off x="731838" y="498475"/>
            <a:ext cx="5680075" cy="1217613"/>
          </a:xfrm>
        </p:spPr>
        <p:txBody>
          <a:bodyPr/>
          <a:lstStyle/>
          <a:p>
            <a:pPr algn="ctr"/>
            <a:r>
              <a:rPr lang="pl-PL" altLang="pl-PL" b="1" smtClean="0">
                <a:solidFill>
                  <a:srgbClr val="FF0000"/>
                </a:solidFill>
              </a:rPr>
              <a:t>Przemoc domowa</a:t>
            </a:r>
          </a:p>
        </p:txBody>
      </p:sp>
      <p:sp>
        <p:nvSpPr>
          <p:cNvPr id="13315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603250" y="1565275"/>
            <a:ext cx="5935663" cy="33242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pl-PL" altLang="pl-PL" smtClean="0"/>
              <a:t>To zamierzone, wykorzystujące przewagę sił działanie przeciw członkowi rodziny, naruszające prawa </a:t>
            </a:r>
            <a:br>
              <a:rPr lang="pl-PL" altLang="pl-PL" smtClean="0"/>
            </a:br>
            <a:r>
              <a:rPr lang="pl-PL" altLang="pl-PL" smtClean="0"/>
              <a:t>i dobra osobiste, powodujące cierpienie i szkody.</a:t>
            </a:r>
          </a:p>
          <a:p>
            <a:pPr marL="0" indent="0" algn="ctr">
              <a:buFont typeface="Arial" charset="0"/>
              <a:buNone/>
            </a:pPr>
            <a:endParaRPr lang="pl-PL" altLang="pl-PL" smtClean="0"/>
          </a:p>
        </p:txBody>
      </p:sp>
      <p:pic>
        <p:nvPicPr>
          <p:cNvPr id="3" name="Obraz 2" descr="Obraz zawierający mężczyzna, patrzenie, włosy, zdjęcie&#10;&#10;Opis wygenerowany automatyczni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325" y="3495675"/>
            <a:ext cx="5113338" cy="2863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/>
          <p:cNvSpPr>
            <a:spLocks noGrp="1" noChangeArrowheads="1"/>
          </p:cNvSpPr>
          <p:nvPr>
            <p:ph type="title"/>
          </p:nvPr>
        </p:nvSpPr>
        <p:spPr>
          <a:xfrm>
            <a:off x="6423025" y="306388"/>
            <a:ext cx="4922838" cy="1263650"/>
          </a:xfrm>
        </p:spPr>
        <p:txBody>
          <a:bodyPr/>
          <a:lstStyle/>
          <a:p>
            <a:pPr algn="ctr"/>
            <a:r>
              <a:rPr lang="pl-PL" altLang="pl-PL" b="1" smtClean="0">
                <a:solidFill>
                  <a:srgbClr val="FF0000"/>
                </a:solidFill>
              </a:rPr>
              <a:t>Cyberprzemoc </a:t>
            </a:r>
          </a:p>
        </p:txBody>
      </p:sp>
      <p:sp>
        <p:nvSpPr>
          <p:cNvPr id="14339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5916613" y="1766888"/>
            <a:ext cx="5935662" cy="33242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pl-PL" altLang="pl-PL" smtClean="0"/>
              <a:t>To wszelka przemoc z użyciem technologii informacyjnych </a:t>
            </a:r>
            <a:br>
              <a:rPr lang="pl-PL" altLang="pl-PL" smtClean="0"/>
            </a:br>
            <a:r>
              <a:rPr lang="pl-PL" altLang="pl-PL" smtClean="0"/>
              <a:t>i komunikacyjnych: </a:t>
            </a:r>
          </a:p>
          <a:p>
            <a:pPr marL="0" indent="0" algn="ctr">
              <a:buFont typeface="Arial" charset="0"/>
              <a:buNone/>
            </a:pPr>
            <a:r>
              <a:rPr lang="pl-PL" altLang="pl-PL" smtClean="0"/>
              <a:t>wysyłanie wulgarnych e-maili i SMS-ów, publikowanie i rozsyłanie ośmieszających informacji, zdjęć</a:t>
            </a:r>
            <a:br>
              <a:rPr lang="pl-PL" altLang="pl-PL" smtClean="0"/>
            </a:br>
            <a:r>
              <a:rPr lang="pl-PL" altLang="pl-PL" smtClean="0"/>
              <a:t> i filmów, podszywanie się pod inną osobę, obraźliwe komentowanie wpisów na blogu, przesyłanie linków </a:t>
            </a:r>
            <a:br>
              <a:rPr lang="pl-PL" altLang="pl-PL" smtClean="0"/>
            </a:br>
            <a:r>
              <a:rPr lang="pl-PL" altLang="pl-PL" smtClean="0"/>
              <a:t>z obraźliwymi zdjęciami i filmikami znajomym itp.</a:t>
            </a:r>
          </a:p>
          <a:p>
            <a:pPr marL="0" indent="0" algn="ctr">
              <a:buFont typeface="Arial" charset="0"/>
              <a:buNone/>
            </a:pPr>
            <a:endParaRPr lang="pl-PL" altLang="pl-PL" smtClean="0"/>
          </a:p>
        </p:txBody>
      </p:sp>
      <p:pic>
        <p:nvPicPr>
          <p:cNvPr id="14340" name="Obraz 2" descr="Obraz zawierający kobieta&#10;&#10;Opis wygenerowany automatyczn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2259013"/>
            <a:ext cx="5268912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 noChangeArrowheads="1"/>
          </p:cNvSpPr>
          <p:nvPr>
            <p:ph type="title"/>
          </p:nvPr>
        </p:nvSpPr>
        <p:spPr>
          <a:xfrm>
            <a:off x="3883025" y="836613"/>
            <a:ext cx="6978650" cy="1119187"/>
          </a:xfrm>
        </p:spPr>
        <p:txBody>
          <a:bodyPr/>
          <a:lstStyle/>
          <a:p>
            <a:pPr algn="ctr"/>
            <a:r>
              <a:rPr lang="pl-PL" altLang="pl-PL" b="1" smtClean="0">
                <a:solidFill>
                  <a:srgbClr val="FF0000"/>
                </a:solidFill>
              </a:rPr>
              <a:t>Przemoc wobec zwierząt </a:t>
            </a:r>
          </a:p>
        </p:txBody>
      </p:sp>
      <p:sp>
        <p:nvSpPr>
          <p:cNvPr id="15363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4799013" y="1955800"/>
            <a:ext cx="5603875" cy="227171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pl-PL" altLang="pl-PL" smtClean="0"/>
              <a:t>Brak szacunku dla zwierząt </a:t>
            </a:r>
            <a:br>
              <a:rPr lang="pl-PL" altLang="pl-PL" smtClean="0"/>
            </a:br>
            <a:r>
              <a:rPr lang="pl-PL" altLang="pl-PL" smtClean="0"/>
              <a:t>i poważnego ich traktowania:</a:t>
            </a:r>
          </a:p>
          <a:p>
            <a:pPr marL="0" indent="0" algn="ctr">
              <a:buFont typeface="Arial" charset="0"/>
              <a:buNone/>
            </a:pPr>
            <a:r>
              <a:rPr lang="pl-PL" altLang="pl-PL" smtClean="0"/>
              <a:t> znęcanie się nad zwierzętami, głodzenie, wyrzucanie zwierząt, bicie, kopanie itp. </a:t>
            </a:r>
          </a:p>
          <a:p>
            <a:pPr marL="0" indent="0" algn="ctr">
              <a:buFont typeface="Arial" charset="0"/>
              <a:buNone/>
            </a:pPr>
            <a:endParaRPr lang="pl-PL" altLang="pl-PL" smtClean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13" y="1395413"/>
            <a:ext cx="3225800" cy="21383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Obraz 4" descr="Obraz zawierający pies, wewnątrz, patrzenie, siedzi&#10;&#10;Opis wygenerowany automatyczni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100" y="4227513"/>
            <a:ext cx="3644900" cy="22717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ytuł 1"/>
          <p:cNvSpPr>
            <a:spLocks noGrp="1" noChangeArrowheads="1"/>
          </p:cNvSpPr>
          <p:nvPr>
            <p:ph type="title"/>
          </p:nvPr>
        </p:nvSpPr>
        <p:spPr>
          <a:xfrm>
            <a:off x="-992188" y="257175"/>
            <a:ext cx="13806488" cy="1325563"/>
          </a:xfrm>
        </p:spPr>
        <p:txBody>
          <a:bodyPr/>
          <a:lstStyle/>
          <a:p>
            <a:pPr algn="ctr" eaLnBrk="1" hangingPunct="1"/>
            <a:r>
              <a:rPr lang="pl-PL" altLang="pl-PL" sz="4000" b="1" smtClean="0">
                <a:solidFill>
                  <a:srgbClr val="FF0000"/>
                </a:solidFill>
              </a:rPr>
              <a:t>Konsekwencje prawne stosowania przemocy</a:t>
            </a:r>
          </a:p>
        </p:txBody>
      </p:sp>
      <p:sp>
        <p:nvSpPr>
          <p:cNvPr id="16387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331788" y="1393825"/>
            <a:ext cx="11526837" cy="4802188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pl-PL" altLang="pl-PL" b="1" smtClean="0"/>
              <a:t>Przemoc jest przestępstwem! </a:t>
            </a:r>
          </a:p>
          <a:p>
            <a:pPr marL="0" indent="0" algn="ctr">
              <a:buFont typeface="Arial" charset="0"/>
              <a:buNone/>
            </a:pPr>
            <a:r>
              <a:rPr lang="pl-PL" altLang="pl-PL" smtClean="0"/>
              <a:t>Sprawcom przemocy grożą kary pozbawienia wolności od kilku miesięcy do kilku lat. Przemoc wobec najbliższych osób, popularnie zwana „znęcaniem”, jest przestępstwem „ściganym z urzędu”, co oznacza, że osoba pokrzywdzona nie musi osobiście zawiadamiać o tym, co ją spotkało. Może to zrobić KAŻDY, kto wie o takich zdarzeniach – ktoś z rodziny, sąsiad, pedagog szkolny, lekarz, policjant, pracownik socjalny…</a:t>
            </a:r>
          </a:p>
          <a:p>
            <a:pPr marL="0" indent="0" algn="ctr">
              <a:buFont typeface="Arial" charset="0"/>
              <a:buNone/>
            </a:pPr>
            <a:r>
              <a:rPr lang="pl-PL" altLang="pl-PL" smtClean="0"/>
              <a:t>Czasem osoba doznająca przemocy jest tak zastraszona przez sprawcę, zagubiona lub zależna (np. osoba niepełnosprawna, bardzo zaawansowana wiekiem, dziecko), że nie potrafi zatroszczyć się o swoje bezpieczeństwo. Dlatego prawo takie przysługuje każdemu z nas.</a:t>
            </a:r>
          </a:p>
          <a:p>
            <a:pPr marL="0" indent="0" eaLnBrk="1" hangingPunct="1">
              <a:buFont typeface="Arial" charset="0"/>
              <a:buNone/>
            </a:pPr>
            <a:endParaRPr lang="pl-PL" alt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Obraz 2" descr="Obraz zawierający stop, znak, zewnętrzne, czerwony&#10;&#10;Opis wygenerowany automatyczn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938" y="3468688"/>
            <a:ext cx="3209925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Obraz 4" descr="Obraz zawierający obiekt, stop, zegar, znak&#10;&#10;Opis wygenerowany automatyczn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3759200"/>
            <a:ext cx="5789612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Obraz 8" descr="Obraz zawierający rysunek&#10;&#10;Opis wygenerowany automatyczni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0" y="485775"/>
            <a:ext cx="7491413" cy="311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09600" y="1554163"/>
            <a:ext cx="11229975" cy="252412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pl-PL" altLang="pl-PL" sz="28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Źródła:  </a:t>
            </a:r>
            <a:endParaRPr lang="pl-PL" altLang="pl-PL" sz="2800" dirty="0">
              <a:latin typeface="+mn-lt"/>
            </a:endParaRPr>
          </a:p>
          <a:p>
            <a:pPr>
              <a:defRPr/>
            </a:pPr>
            <a:r>
              <a:rPr lang="pl-PL" altLang="pl-PL" sz="2600" u="sng" dirty="0" bmk="_Hlk39523392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http://www.sp236gim61.neostrada.pl/publikacje/iwona3.htm</a:t>
            </a:r>
            <a:r>
              <a:rPr lang="pl-PL" altLang="pl-PL" sz="2600" u="sng" dirty="0" bmk="_Hlk39523392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l-PL" altLang="pl-PL" sz="2600" u="sng" dirty="0" bmk="_Hlk39523392">
              <a:solidFill>
                <a:srgbClr val="0070C0"/>
              </a:solidFill>
              <a:latin typeface="+mn-lt"/>
            </a:endParaRPr>
          </a:p>
          <a:p>
            <a:pPr>
              <a:defRPr/>
            </a:pPr>
            <a:r>
              <a:rPr lang="pl-PL" altLang="pl-PL" sz="2600" u="sng" dirty="0" bmk="_Hlk39523392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https://</a:t>
            </a:r>
            <a:r>
              <a:rPr lang="pl-PL" altLang="pl-PL" sz="2600" u="sng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www.cistorsps.pl</a:t>
            </a:r>
            <a:endParaRPr lang="pl-PL" altLang="pl-PL" sz="2600" u="sng" dirty="0">
              <a:solidFill>
                <a:srgbClr val="0070C0"/>
              </a:solidFill>
              <a:latin typeface="+mn-lt"/>
            </a:endParaRPr>
          </a:p>
          <a:p>
            <a:pPr>
              <a:defRPr/>
            </a:pPr>
            <a:r>
              <a:rPr lang="pl-PL" altLang="pl-PL" sz="2600" u="sng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http://www.oik.jaworzno.pl/art,6,definicja-i-rodzaje-przemocy</a:t>
            </a:r>
            <a:r>
              <a:rPr lang="pl-PL" altLang="pl-PL" sz="2600" u="sng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l-PL" altLang="pl-PL" sz="2600" u="sng" dirty="0">
              <a:solidFill>
                <a:srgbClr val="0070C0"/>
              </a:solidFill>
              <a:latin typeface="+mn-lt"/>
            </a:endParaRPr>
          </a:p>
          <a:p>
            <a:pPr>
              <a:defRPr/>
            </a:pPr>
            <a:r>
              <a:rPr lang="pl-PL" altLang="pl-PL" sz="2600" u="sng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http://www.niebieskalinia.info/index.php/przemoc-w-rodzinie/8-rodzaj-przemocy</a:t>
            </a:r>
            <a:endParaRPr lang="pl-PL" altLang="pl-PL" sz="2600" u="sng" dirty="0">
              <a:solidFill>
                <a:srgbClr val="0070C0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  <a:hlinkClick r:id="rId5"/>
            </a:endParaRPr>
          </a:p>
          <a:p>
            <a:pPr>
              <a:defRPr/>
            </a:pPr>
            <a:r>
              <a:rPr lang="pl-PL" altLang="pl-PL" sz="2600" u="sng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http://podrugie.pl/przemoc-ma-twarz-scenariusze/</a:t>
            </a:r>
            <a:r>
              <a:rPr lang="pl-PL" altLang="pl-PL" sz="2600" u="sng" dirty="0">
                <a:solidFill>
                  <a:srgbClr val="0070C0"/>
                </a:solidFill>
                <a:latin typeface="+mn-lt"/>
              </a:rPr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ytuł 1"/>
          <p:cNvSpPr>
            <a:spLocks noGrp="1" noChangeArrowheads="1"/>
          </p:cNvSpPr>
          <p:nvPr>
            <p:ph type="title"/>
          </p:nvPr>
        </p:nvSpPr>
        <p:spPr>
          <a:xfrm>
            <a:off x="3449638" y="3268663"/>
            <a:ext cx="15955962" cy="1557337"/>
          </a:xfrm>
        </p:spPr>
        <p:txBody>
          <a:bodyPr/>
          <a:lstStyle/>
          <a:p>
            <a:pPr eaLnBrk="1" hangingPunct="1">
              <a:defRPr/>
            </a:pPr>
            <a:r>
              <a:rPr lang="pl-PL" altLang="pl-PL" sz="8800" b="1" dirty="0">
                <a:solidFill>
                  <a:srgbClr val="FFFF00"/>
                </a:solidFill>
              </a:rPr>
              <a:t/>
            </a:r>
            <a:br>
              <a:rPr lang="pl-PL" altLang="pl-PL" sz="8800" b="1" dirty="0">
                <a:solidFill>
                  <a:srgbClr val="FFFF00"/>
                </a:solidFill>
              </a:rPr>
            </a:br>
            <a:r>
              <a:rPr lang="pl-PL" altLang="pl-PL" sz="8800" b="1" dirty="0">
                <a:solidFill>
                  <a:srgbClr val="7030A0"/>
                </a:solidFill>
              </a:rPr>
              <a:t>Dziękuję za uwagę</a:t>
            </a:r>
            <a:br>
              <a:rPr lang="pl-PL" altLang="pl-PL" sz="8800" b="1" dirty="0">
                <a:solidFill>
                  <a:srgbClr val="7030A0"/>
                </a:solidFill>
              </a:rPr>
            </a:br>
            <a:r>
              <a:rPr lang="pl-PL" altLang="pl-PL" sz="8800" b="1" dirty="0">
                <a:solidFill>
                  <a:schemeClr val="accent5">
                    <a:lumMod val="75000"/>
                  </a:schemeClr>
                </a:solidFill>
              </a:rPr>
              <a:t>                 </a:t>
            </a:r>
            <a:r>
              <a:rPr lang="pl-PL" altLang="pl-PL" sz="2400" b="1" dirty="0">
                <a:solidFill>
                  <a:schemeClr val="accent5">
                    <a:lumMod val="75000"/>
                  </a:schemeClr>
                </a:solidFill>
              </a:rPr>
              <a:t>Opracowała: Justyna Opyrchał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 noChangeArrowheads="1"/>
          </p:cNvSpPr>
          <p:nvPr>
            <p:ph type="title"/>
          </p:nvPr>
        </p:nvSpPr>
        <p:spPr>
          <a:xfrm>
            <a:off x="603250" y="365125"/>
            <a:ext cx="4916488" cy="1208088"/>
          </a:xfrm>
        </p:spPr>
        <p:txBody>
          <a:bodyPr/>
          <a:lstStyle/>
          <a:p>
            <a:pPr algn="ctr" eaLnBrk="1" hangingPunct="1"/>
            <a:r>
              <a:rPr lang="pl-PL" altLang="pl-PL" sz="6000" b="1" smtClean="0">
                <a:solidFill>
                  <a:srgbClr val="FF0000"/>
                </a:solidFill>
              </a:rPr>
              <a:t>         Złość</a:t>
            </a:r>
          </a:p>
        </p:txBody>
      </p:sp>
      <p:sp>
        <p:nvSpPr>
          <p:cNvPr id="3075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369888" y="1684338"/>
            <a:ext cx="7102475" cy="4630737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pl-PL" sz="3200" dirty="0"/>
              <a:t>To emocja (uczucie). </a:t>
            </a:r>
          </a:p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pl-PL" sz="3200" dirty="0"/>
              <a:t>Pojawia się zazwyczaj w sytuacjach, </a:t>
            </a:r>
            <a:br>
              <a:rPr lang="pl-PL" sz="3200" dirty="0"/>
            </a:br>
            <a:r>
              <a:rPr lang="pl-PL" sz="3200" dirty="0"/>
              <a:t>w których napotykamy na przeszkodę </a:t>
            </a:r>
            <a:br>
              <a:rPr lang="pl-PL" sz="3200" dirty="0"/>
            </a:br>
            <a:r>
              <a:rPr lang="pl-PL" sz="3200" dirty="0"/>
              <a:t>w osiągnięciu ważnego dla nas celu. Przeżywają ją wszyscy </a:t>
            </a:r>
            <a:br>
              <a:rPr lang="pl-PL" sz="3200" dirty="0"/>
            </a:br>
            <a:r>
              <a:rPr lang="pl-PL" sz="3200" dirty="0"/>
              <a:t>i nie mamy wpływu na jej pojawienie się. Dlatego złoszczenie się nie jest samo </a:t>
            </a:r>
            <a:br>
              <a:rPr lang="pl-PL" sz="3200" dirty="0"/>
            </a:br>
            <a:r>
              <a:rPr lang="pl-PL" sz="3200" dirty="0"/>
              <a:t>w sobie ani złe, ani dobre. Możemy mieć natomiast wpływ na to, co robimy, gdy czujemy złość. 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pl-PL" altLang="pl-PL" dirty="0"/>
          </a:p>
        </p:txBody>
      </p:sp>
      <p:pic>
        <p:nvPicPr>
          <p:cNvPr id="4" name="Obraz 3" descr="Obraz zawierający osoba, wewnątrz, chłopiec, stojące&#10;&#10;Opis wygenerowany automatyczni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1185" y="519751"/>
            <a:ext cx="2571750" cy="1781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Obraz 5" descr="Obraz zawierający odzież, stojące, mężczyzna&#10;&#10;Opis wygenerowany automatyczni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2135" y="2481408"/>
            <a:ext cx="2590800" cy="1762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Obraz 7" descr="Obraz zawierający mężczyzna, osoba, trzymający, koszula&#10;&#10;Opis wygenerowany automatyczni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2135" y="4534481"/>
            <a:ext cx="2571750" cy="17811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1"/>
          <p:cNvSpPr>
            <a:spLocks noGrp="1" noChangeArrowheads="1"/>
          </p:cNvSpPr>
          <p:nvPr>
            <p:ph type="title"/>
          </p:nvPr>
        </p:nvSpPr>
        <p:spPr>
          <a:xfrm>
            <a:off x="693738" y="222250"/>
            <a:ext cx="4916487" cy="1208088"/>
          </a:xfrm>
        </p:spPr>
        <p:txBody>
          <a:bodyPr/>
          <a:lstStyle/>
          <a:p>
            <a:pPr algn="ctr" eaLnBrk="1" hangingPunct="1"/>
            <a:r>
              <a:rPr lang="pl-PL" altLang="pl-PL" sz="6000" b="1" smtClean="0">
                <a:solidFill>
                  <a:srgbClr val="FF0000"/>
                </a:solidFill>
              </a:rPr>
              <a:t>Agresja</a:t>
            </a:r>
          </a:p>
        </p:txBody>
      </p:sp>
      <p:sp>
        <p:nvSpPr>
          <p:cNvPr id="3075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336550" y="1276350"/>
            <a:ext cx="5997575" cy="3490913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pl-PL" sz="3200" dirty="0"/>
              <a:t>To świadome, zamierzone działanie, mające na celu wyrządzenie komuś (lub sobie) krzywdy fizycznej, psychicznej lub materialnej. 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pl-PL" altLang="pl-PL" dirty="0"/>
          </a:p>
        </p:txBody>
      </p:sp>
      <p:pic>
        <p:nvPicPr>
          <p:cNvPr id="4" name="Obraz 3" descr="Obraz zawierający osoba, mężczyzna, wewnątrz, stojące&#10;&#10;Opis wygenerowany automatyczni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125" y="3477092"/>
            <a:ext cx="4789445" cy="31514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Obraz 5" descr="Obraz zawierający zabawka, lalka&#10;&#10;Opis wygenerowany automatyczni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847" y="3867937"/>
            <a:ext cx="3437761" cy="25810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Obraz 7" descr="Obraz zawierający osoba, dziecko, młode, wewnątrz&#10;&#10;Opis wygenerowany automatyczni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3496" y="278240"/>
            <a:ext cx="3793984" cy="27443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4"/>
          <p:cNvGraphicFramePr>
            <a:graphicFrameLocks noGrp="1"/>
          </p:cNvGraphicFramePr>
          <p:nvPr/>
        </p:nvGraphicFramePr>
        <p:xfrm>
          <a:off x="958850" y="736600"/>
          <a:ext cx="10315576" cy="5519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7788"/>
                <a:gridCol w="5157788"/>
              </a:tblGrid>
              <a:tr h="1206782">
                <a:tc gridSpan="2">
                  <a:txBody>
                    <a:bodyPr/>
                    <a:lstStyle/>
                    <a:p>
                      <a:pPr algn="ctr"/>
                      <a:r>
                        <a:rPr lang="pl-PL" sz="6000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Rodzaje agresji</a:t>
                      </a:r>
                    </a:p>
                  </a:txBody>
                  <a:tcPr marL="91446" marR="91446" marT="45719" marB="45719"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312956">
                <a:tc>
                  <a:txBody>
                    <a:bodyPr/>
                    <a:lstStyle/>
                    <a:p>
                      <a:pPr lvl="0" algn="ctr"/>
                      <a:r>
                        <a:rPr lang="pl-PL" sz="39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fizyczna</a:t>
                      </a:r>
                    </a:p>
                    <a:p>
                      <a:pPr lvl="0" algn="ctr"/>
                      <a:endParaRPr lang="pl-PL" sz="3200" dirty="0">
                        <a:solidFill>
                          <a:schemeClr val="bg1"/>
                        </a:solidFill>
                      </a:endParaRPr>
                    </a:p>
                    <a:p>
                      <a:pPr lvl="0" algn="ctr"/>
                      <a:r>
                        <a:rPr lang="pl-PL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napaść fizyczna na innego człowieka np. bicie, popychanie, wszczynanie bójek, kopanie, szarpanie, oplucie kogoś, uderzanie pięścią, duszenie, spoliczkowanie, trzaskanie drzwiami; </a:t>
                      </a:r>
                    </a:p>
                    <a:p>
                      <a:endParaRPr lang="pl-PL" sz="1800" dirty="0"/>
                    </a:p>
                  </a:txBody>
                  <a:tcPr marL="91446" marR="91446" marT="45719" marB="45719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pl-PL" sz="39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słowna</a:t>
                      </a:r>
                    </a:p>
                    <a:p>
                      <a:pPr lvl="0" algn="ctr"/>
                      <a:endParaRPr lang="pl-PL" sz="320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zachowania słowne takie jak np. wyśmiewanie, przezywanie, straszenie, grożenie, poniżanie, przeklinanie, krzyczenie, niegrzeczne odzywanie się, dokuczanie, plotkowanie, ubliżanie;</a:t>
                      </a:r>
                    </a:p>
                    <a:p>
                      <a:pPr lvl="0" algn="ctr"/>
                      <a:endParaRPr lang="pl-PL" sz="3200" dirty="0">
                        <a:solidFill>
                          <a:schemeClr val="bg1"/>
                        </a:solidFill>
                      </a:endParaRPr>
                    </a:p>
                  </a:txBody>
                  <a:tcPr marL="91446" marR="91446" marT="45719" marB="45719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 noChangeArrowheads="1"/>
          </p:cNvSpPr>
          <p:nvPr>
            <p:ph type="title"/>
          </p:nvPr>
        </p:nvSpPr>
        <p:spPr>
          <a:xfrm>
            <a:off x="395288" y="415925"/>
            <a:ext cx="4916487" cy="1208088"/>
          </a:xfrm>
        </p:spPr>
        <p:txBody>
          <a:bodyPr/>
          <a:lstStyle/>
          <a:p>
            <a:pPr algn="ctr" eaLnBrk="1" hangingPunct="1"/>
            <a:r>
              <a:rPr lang="pl-PL" altLang="pl-PL" sz="6000" b="1" smtClean="0">
                <a:solidFill>
                  <a:srgbClr val="FF0000"/>
                </a:solidFill>
              </a:rPr>
              <a:t>Przemoc</a:t>
            </a:r>
          </a:p>
        </p:txBody>
      </p:sp>
      <p:sp>
        <p:nvSpPr>
          <p:cNvPr id="3075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573088" y="1485900"/>
            <a:ext cx="4916487" cy="3648075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pl-PL" dirty="0"/>
              <a:t>To wykorzystanie swojej przewagi nad drugim człowiekiem. Mamy </a:t>
            </a:r>
            <a:br>
              <a:rPr lang="pl-PL" dirty="0"/>
            </a:br>
            <a:r>
              <a:rPr lang="pl-PL" dirty="0"/>
              <a:t>z nią do czynienia wówczas, gdy osoba słabsza (ofiara) poddana jest przez dłuższy czas negatywnym działaniom osoby lub grupy osób silniejszych (sprawcy przemocy). </a:t>
            </a:r>
            <a:br>
              <a:rPr lang="pl-PL" dirty="0"/>
            </a:br>
            <a:r>
              <a:rPr lang="pl-PL" dirty="0"/>
              <a:t>Z przemocą często spotykamy się w szkole, ale również na ulicy lub nawet w domu. 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pl-PL" altLang="pl-PL" dirty="0"/>
          </a:p>
        </p:txBody>
      </p:sp>
      <p:pic>
        <p:nvPicPr>
          <p:cNvPr id="4" name="Obraz 3" descr="Obraz zawierający osoba, mężczyzna, stojące, patrzenie&#10;&#10;Opis wygenerowany automatyczni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548753"/>
            <a:ext cx="4564857" cy="3043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Obraz 5" descr="Obraz zawierający osoba, mężczyzna, wewnątrz, siedzi&#10;&#10;Opis wygenerowany automatyczni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6009"/>
            <a:ext cx="4572001" cy="3043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1"/>
          <p:cNvSpPr>
            <a:spLocks noGrp="1" noChangeArrowheads="1"/>
          </p:cNvSpPr>
          <p:nvPr>
            <p:ph type="title"/>
          </p:nvPr>
        </p:nvSpPr>
        <p:spPr>
          <a:xfrm>
            <a:off x="730250" y="247650"/>
            <a:ext cx="10515600" cy="1325563"/>
          </a:xfrm>
        </p:spPr>
        <p:txBody>
          <a:bodyPr/>
          <a:lstStyle/>
          <a:p>
            <a:pPr algn="ctr" eaLnBrk="1" hangingPunct="1"/>
            <a:r>
              <a:rPr lang="pl-PL" altLang="pl-PL" sz="5000" b="1" smtClean="0">
                <a:solidFill>
                  <a:srgbClr val="FF0000"/>
                </a:solidFill>
              </a:rPr>
              <a:t>Rodzaje przemocy</a:t>
            </a:r>
            <a:endParaRPr lang="pl-PL" altLang="pl-PL" sz="4200" b="1" smtClean="0">
              <a:solidFill>
                <a:srgbClr val="FF0000"/>
              </a:solidFill>
            </a:endParaRPr>
          </a:p>
        </p:txBody>
      </p:sp>
      <p:sp>
        <p:nvSpPr>
          <p:cNvPr id="7171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1428750" y="1690688"/>
            <a:ext cx="9817100" cy="474027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pl-PL" altLang="pl-PL" smtClean="0"/>
              <a:t> Przemoc fizyczna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pl-PL" altLang="pl-PL" smtClean="0"/>
              <a:t> Przemoc psychiczna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pl-PL" altLang="pl-PL" smtClean="0"/>
              <a:t> Przemoc seksualna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pl-PL" altLang="pl-PL" smtClean="0"/>
              <a:t> Przemoc emocjonalna (ekonomiczna)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pl-PL" altLang="pl-PL" smtClean="0"/>
              <a:t> Przemoc bez użycia słów i kontaktu fizycznego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pl-PL" altLang="pl-PL" smtClean="0"/>
              <a:t> Przemoc domowa 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pl-PL" altLang="pl-PL" smtClean="0"/>
              <a:t> Cyberprzemoc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pl-PL" altLang="pl-PL" smtClean="0"/>
              <a:t> Przemoc wobec zwierząt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 noChangeArrowheads="1"/>
          </p:cNvSpPr>
          <p:nvPr>
            <p:ph type="title"/>
          </p:nvPr>
        </p:nvSpPr>
        <p:spPr>
          <a:xfrm>
            <a:off x="511175" y="739775"/>
            <a:ext cx="4845050" cy="949325"/>
          </a:xfrm>
        </p:spPr>
        <p:txBody>
          <a:bodyPr/>
          <a:lstStyle/>
          <a:p>
            <a:pPr algn="ctr"/>
            <a:r>
              <a:rPr lang="pl-PL" altLang="pl-PL" b="1" smtClean="0">
                <a:solidFill>
                  <a:srgbClr val="FF0000"/>
                </a:solidFill>
              </a:rPr>
              <a:t>Przemoc fizyczna</a:t>
            </a:r>
          </a:p>
        </p:txBody>
      </p:sp>
      <p:sp>
        <p:nvSpPr>
          <p:cNvPr id="8195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622300" y="2041525"/>
            <a:ext cx="4533900" cy="4230688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pl-PL" altLang="pl-PL" smtClean="0"/>
              <a:t>Jest to wszelkiego rodzaju działanie </a:t>
            </a:r>
            <a:br>
              <a:rPr lang="pl-PL" altLang="pl-PL" smtClean="0"/>
            </a:br>
            <a:r>
              <a:rPr lang="pl-PL" altLang="pl-PL" smtClean="0"/>
              <a:t>z użyciem siły:</a:t>
            </a:r>
          </a:p>
          <a:p>
            <a:pPr marL="0" indent="0" algn="ctr">
              <a:buFont typeface="Arial" charset="0"/>
              <a:buNone/>
            </a:pPr>
            <a:r>
              <a:rPr lang="pl-PL" altLang="pl-PL" smtClean="0"/>
              <a:t> bicie, popchnięcia, podcinanie, wymuszanie pieniędzy, zamykanie w pomieszczeniach, niszczenie własności, kopanie, plucie itp.</a:t>
            </a:r>
          </a:p>
          <a:p>
            <a:pPr marL="0" indent="0">
              <a:buFont typeface="Arial" charset="0"/>
              <a:buNone/>
            </a:pPr>
            <a:endParaRPr lang="pl-PL" altLang="pl-PL" b="1" smtClean="0"/>
          </a:p>
          <a:p>
            <a:pPr marL="0" indent="0">
              <a:buFont typeface="Arial" charset="0"/>
              <a:buNone/>
            </a:pPr>
            <a:endParaRPr lang="pl-PL" altLang="pl-PL" b="1" smtClean="0"/>
          </a:p>
          <a:p>
            <a:pPr marL="0" indent="0">
              <a:buFont typeface="Arial" charset="0"/>
              <a:buNone/>
            </a:pPr>
            <a:endParaRPr lang="pl-PL" altLang="pl-PL" smtClean="0"/>
          </a:p>
        </p:txBody>
      </p:sp>
      <p:pic>
        <p:nvPicPr>
          <p:cNvPr id="3" name="Obraz 2" descr="Obraz zawierający osoba, kobieta, telefon, siedzi&#10;&#10;Opis wygenerowany automatyczni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250" y="1689100"/>
            <a:ext cx="6275388" cy="36496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ytuł 1"/>
          <p:cNvSpPr>
            <a:spLocks noGrp="1" noChangeArrowheads="1"/>
          </p:cNvSpPr>
          <p:nvPr>
            <p:ph type="title"/>
          </p:nvPr>
        </p:nvSpPr>
        <p:spPr>
          <a:xfrm>
            <a:off x="457200" y="668338"/>
            <a:ext cx="5356225" cy="1198562"/>
          </a:xfrm>
        </p:spPr>
        <p:txBody>
          <a:bodyPr/>
          <a:lstStyle/>
          <a:p>
            <a:pPr algn="ctr"/>
            <a:r>
              <a:rPr lang="pl-PL" altLang="pl-PL" b="1" smtClean="0">
                <a:solidFill>
                  <a:srgbClr val="FF0000"/>
                </a:solidFill>
              </a:rPr>
              <a:t>Przemoc psychiczna</a:t>
            </a:r>
          </a:p>
        </p:txBody>
      </p:sp>
      <p:sp>
        <p:nvSpPr>
          <p:cNvPr id="9219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312738" y="1758950"/>
            <a:ext cx="5645150" cy="3563938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pl-PL" altLang="pl-PL" smtClean="0"/>
              <a:t>Jest to działanie prowadzące do zniszczenia pozytywnego obrazu własnej osoby; przemoc słowna: przezywanie, wyśmiewanie, grożenie, ośmieszanie, plotkowanie, namawianie się, szantażowanie, obrażanie itp.</a:t>
            </a:r>
          </a:p>
          <a:p>
            <a:pPr marL="0" indent="0" algn="ctr">
              <a:buFont typeface="Arial" charset="0"/>
              <a:buNone/>
            </a:pPr>
            <a:endParaRPr lang="pl-PL" altLang="pl-PL" b="1" smtClean="0"/>
          </a:p>
          <a:p>
            <a:pPr marL="0" indent="0">
              <a:buFont typeface="Arial" charset="0"/>
              <a:buNone/>
            </a:pPr>
            <a:endParaRPr lang="pl-PL" altLang="pl-PL" b="1" smtClean="0"/>
          </a:p>
          <a:p>
            <a:pPr marL="0" indent="0">
              <a:buFont typeface="Arial" charset="0"/>
              <a:buNone/>
            </a:pPr>
            <a:endParaRPr lang="pl-PL" altLang="pl-PL" smtClean="0"/>
          </a:p>
        </p:txBody>
      </p:sp>
      <p:pic>
        <p:nvPicPr>
          <p:cNvPr id="3" name="Obraz 2" descr="Obraz zawierający odzież, noszenie, kobieta, mężczyzna&#10;&#10;Opis wygenerowany automatyczni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653" y="2064774"/>
            <a:ext cx="5356391" cy="356443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ytuł 1"/>
          <p:cNvSpPr>
            <a:spLocks noGrp="1" noChangeArrowheads="1"/>
          </p:cNvSpPr>
          <p:nvPr>
            <p:ph type="title"/>
          </p:nvPr>
        </p:nvSpPr>
        <p:spPr>
          <a:xfrm>
            <a:off x="1036638" y="796925"/>
            <a:ext cx="5434012" cy="1119188"/>
          </a:xfrm>
        </p:spPr>
        <p:txBody>
          <a:bodyPr/>
          <a:lstStyle/>
          <a:p>
            <a:pPr algn="ctr"/>
            <a:r>
              <a:rPr lang="pl-PL" altLang="pl-PL" b="1" smtClean="0">
                <a:solidFill>
                  <a:srgbClr val="FF0000"/>
                </a:solidFill>
              </a:rPr>
              <a:t>Przemoc seksualna </a:t>
            </a:r>
          </a:p>
        </p:txBody>
      </p:sp>
      <p:sp>
        <p:nvSpPr>
          <p:cNvPr id="10243" name="Symbol zastępczy zawartości 2"/>
          <p:cNvSpPr>
            <a:spLocks noGrp="1" noChangeArrowheads="1"/>
          </p:cNvSpPr>
          <p:nvPr>
            <p:ph idx="1"/>
          </p:nvPr>
        </p:nvSpPr>
        <p:spPr>
          <a:xfrm>
            <a:off x="582613" y="1916113"/>
            <a:ext cx="5935662" cy="33242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pl-PL" altLang="pl-PL" smtClean="0"/>
              <a:t>Jest to wymuszanie różnego rodzaju niechcianych zachowań w celu zaspokojenia potrzeb seksualnych sprawcy: niechciane obłapywanie, całowanie, przytulanie, dotykanie miejsc intymnych, klepanie po pupie, gwałt itp.</a:t>
            </a:r>
            <a:endParaRPr lang="pl-PL" altLang="pl-PL" b="1" smtClean="0"/>
          </a:p>
          <a:p>
            <a:pPr marL="0" indent="0">
              <a:buFont typeface="Arial" charset="0"/>
              <a:buNone/>
            </a:pPr>
            <a:endParaRPr lang="pl-PL" altLang="pl-PL" b="1" smtClean="0"/>
          </a:p>
          <a:p>
            <a:pPr marL="0" indent="0">
              <a:buFont typeface="Arial" charset="0"/>
              <a:buNone/>
            </a:pPr>
            <a:endParaRPr lang="pl-PL" altLang="pl-PL" smtClean="0"/>
          </a:p>
        </p:txBody>
      </p:sp>
      <p:pic>
        <p:nvPicPr>
          <p:cNvPr id="3" name="Obraz 2" descr="Obraz zawierający odzież&#10;&#10;Opis wygenerowany automatyczni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807" y="4001729"/>
            <a:ext cx="4373754" cy="1995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440</Words>
  <Application>Microsoft Office PowerPoint</Application>
  <PresentationFormat>Niestandardowy</PresentationFormat>
  <Paragraphs>57</Paragraphs>
  <Slides>19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5" baseType="lpstr">
      <vt:lpstr>Calibri</vt:lpstr>
      <vt:lpstr>Arial</vt:lpstr>
      <vt:lpstr>Calibri Light</vt:lpstr>
      <vt:lpstr>Wingdings</vt:lpstr>
      <vt:lpstr>Times New Roman</vt:lpstr>
      <vt:lpstr>Motyw pakietu Office</vt:lpstr>
      <vt:lpstr>Prezentacja programu PowerPoint</vt:lpstr>
      <vt:lpstr>         Złość</vt:lpstr>
      <vt:lpstr>Agresja</vt:lpstr>
      <vt:lpstr>Prezentacja programu PowerPoint</vt:lpstr>
      <vt:lpstr>Przemoc</vt:lpstr>
      <vt:lpstr>Rodzaje przemocy</vt:lpstr>
      <vt:lpstr>Przemoc fizyczna</vt:lpstr>
      <vt:lpstr>Przemoc psychiczna</vt:lpstr>
      <vt:lpstr>Przemoc seksualna </vt:lpstr>
      <vt:lpstr>Przemoc emocjonalna (ekonomiczna)</vt:lpstr>
      <vt:lpstr>Przemoc bez użycia słów i kontaktu fizycznego</vt:lpstr>
      <vt:lpstr>Przemoc domowa</vt:lpstr>
      <vt:lpstr>Cyberprzemoc </vt:lpstr>
      <vt:lpstr>Przemoc wobec zwierząt </vt:lpstr>
      <vt:lpstr>Konsekwencje prawne stosowania przemocy</vt:lpstr>
      <vt:lpstr>Prezentacja programu PowerPoint</vt:lpstr>
      <vt:lpstr>Prezentacja programu PowerPoint</vt:lpstr>
      <vt:lpstr>Prezentacja programu PowerPoint</vt:lpstr>
      <vt:lpstr> Dziękuję za uwagę                  Opracowała: Justyna Opyrchał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MOTYWACJA</dc:title>
  <dc:creator>Justyna Opyrchał</dc:creator>
  <cp:lastModifiedBy>slan</cp:lastModifiedBy>
  <cp:revision>49</cp:revision>
  <dcterms:created xsi:type="dcterms:W3CDTF">2020-05-04T12:04:07Z</dcterms:created>
  <dcterms:modified xsi:type="dcterms:W3CDTF">2020-06-16T08:26:52Z</dcterms:modified>
</cp:coreProperties>
</file>