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5143500" cx="9144000"/>
  <p:notesSz cx="6858000" cy="9144000"/>
  <p:embeddedFontLst>
    <p:embeddedFont>
      <p:font typeface="Roboto Slab"/>
      <p:regular r:id="rId18"/>
      <p:bold r:id="rId19"/>
    </p:embeddedFont>
    <p:embeddedFont>
      <p:font typeface="Roboto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75593A34-603E-499A-8617-BA2575DD9659}">
  <a:tblStyle styleId="{75593A34-603E-499A-8617-BA2575DD965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regular.fntdata"/><Relationship Id="rId11" Type="http://schemas.openxmlformats.org/officeDocument/2006/relationships/slide" Target="slides/slide5.xml"/><Relationship Id="rId22" Type="http://schemas.openxmlformats.org/officeDocument/2006/relationships/font" Target="fonts/Roboto-italic.fntdata"/><Relationship Id="rId10" Type="http://schemas.openxmlformats.org/officeDocument/2006/relationships/slide" Target="slides/slide4.xml"/><Relationship Id="rId21" Type="http://schemas.openxmlformats.org/officeDocument/2006/relationships/font" Target="fonts/Roboto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Robot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font" Target="fonts/RobotoSlab-bold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RobotoSlab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7826054aa2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7826054aa2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7826054aa2_0_1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7826054aa2_0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7826054aa2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7826054aa2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7826054aa2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7826054aa2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7826054aa2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7826054aa2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7826054aa2_0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7826054aa2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7826054aa2_0_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7826054aa2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7826054aa2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7826054aa2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7826054aa2_0_1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7826054aa2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7826054aa2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7826054aa2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1"/>
          <p:cNvSpPr txBox="1"/>
          <p:nvPr>
            <p:ph hasCustomPrompt="1"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3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" name="Google Shape;22;p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" name="Google Shape;27;p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" name="Google Shape;36;p7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" name="Google Shape;45;p9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6" name="Google Shape;46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rina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/>
        </p:nvSpPr>
        <p:spPr>
          <a:xfrm>
            <a:off x="1744825" y="1153125"/>
            <a:ext cx="5575800" cy="15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4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Mnożę i dzielę liczby przez 4 w zakresie 50.</a:t>
            </a:r>
            <a:endParaRPr sz="4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5875" y="144800"/>
            <a:ext cx="6109249" cy="2472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2"/>
          <p:cNvPicPr preferRelativeResize="0"/>
          <p:nvPr/>
        </p:nvPicPr>
        <p:blipFill rotWithShape="1">
          <a:blip r:embed="rId3">
            <a:alphaModFix/>
          </a:blip>
          <a:srcRect b="0" l="7054" r="0" t="22094"/>
          <a:stretch/>
        </p:blipFill>
        <p:spPr>
          <a:xfrm>
            <a:off x="1919350" y="3034500"/>
            <a:ext cx="5678200" cy="1926225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22"/>
          <p:cNvSpPr/>
          <p:nvPr/>
        </p:nvSpPr>
        <p:spPr>
          <a:xfrm>
            <a:off x="2404850" y="3853825"/>
            <a:ext cx="371700" cy="371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22"/>
          <p:cNvSpPr/>
          <p:nvPr/>
        </p:nvSpPr>
        <p:spPr>
          <a:xfrm>
            <a:off x="2731725" y="4446225"/>
            <a:ext cx="371700" cy="371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22"/>
          <p:cNvSpPr/>
          <p:nvPr/>
        </p:nvSpPr>
        <p:spPr>
          <a:xfrm>
            <a:off x="5691075" y="3853825"/>
            <a:ext cx="371700" cy="371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22"/>
          <p:cNvSpPr/>
          <p:nvPr/>
        </p:nvSpPr>
        <p:spPr>
          <a:xfrm>
            <a:off x="5720775" y="3520075"/>
            <a:ext cx="312300" cy="2883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𑁦</a:t>
            </a:r>
            <a:endParaRPr/>
          </a:p>
        </p:txBody>
      </p:sp>
      <p:sp>
        <p:nvSpPr>
          <p:cNvPr id="137" name="Google Shape;137;p22"/>
          <p:cNvSpPr/>
          <p:nvPr/>
        </p:nvSpPr>
        <p:spPr>
          <a:xfrm>
            <a:off x="6003450" y="4446225"/>
            <a:ext cx="371700" cy="371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22"/>
          <p:cNvSpPr/>
          <p:nvPr/>
        </p:nvSpPr>
        <p:spPr>
          <a:xfrm>
            <a:off x="6062775" y="4024100"/>
            <a:ext cx="371700" cy="371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22"/>
          <p:cNvSpPr txBox="1"/>
          <p:nvPr/>
        </p:nvSpPr>
        <p:spPr>
          <a:xfrm>
            <a:off x="2404850" y="3884175"/>
            <a:ext cx="432300" cy="28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Roboto"/>
                <a:ea typeface="Roboto"/>
                <a:cs typeface="Roboto"/>
                <a:sym typeface="Roboto"/>
              </a:rPr>
              <a:t>32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0" name="Google Shape;140;p22"/>
          <p:cNvSpPr txBox="1"/>
          <p:nvPr/>
        </p:nvSpPr>
        <p:spPr>
          <a:xfrm>
            <a:off x="2701425" y="4487925"/>
            <a:ext cx="432300" cy="28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Roboto"/>
                <a:ea typeface="Roboto"/>
                <a:cs typeface="Roboto"/>
                <a:sym typeface="Roboto"/>
              </a:rPr>
              <a:t>49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1" name="Google Shape;141;p22"/>
          <p:cNvSpPr txBox="1"/>
          <p:nvPr/>
        </p:nvSpPr>
        <p:spPr>
          <a:xfrm>
            <a:off x="5660775" y="3895525"/>
            <a:ext cx="432300" cy="28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Roboto"/>
                <a:ea typeface="Roboto"/>
                <a:cs typeface="Roboto"/>
                <a:sym typeface="Roboto"/>
              </a:rPr>
              <a:t>36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2" name="Google Shape;142;p22"/>
          <p:cNvSpPr txBox="1"/>
          <p:nvPr/>
        </p:nvSpPr>
        <p:spPr>
          <a:xfrm>
            <a:off x="6032475" y="4024100"/>
            <a:ext cx="432300" cy="3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800">
                <a:latin typeface="Roboto"/>
                <a:ea typeface="Roboto"/>
                <a:cs typeface="Roboto"/>
                <a:sym typeface="Roboto"/>
              </a:rPr>
              <a:t>-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3" name="Google Shape;143;p22"/>
          <p:cNvSpPr txBox="1"/>
          <p:nvPr/>
        </p:nvSpPr>
        <p:spPr>
          <a:xfrm>
            <a:off x="6032475" y="4487925"/>
            <a:ext cx="432300" cy="28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Roboto"/>
                <a:ea typeface="Roboto"/>
                <a:cs typeface="Roboto"/>
                <a:sym typeface="Roboto"/>
              </a:rPr>
              <a:t>21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3075" y="1373800"/>
            <a:ext cx="8839201" cy="799634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3"/>
          <p:cNvSpPr txBox="1"/>
          <p:nvPr/>
        </p:nvSpPr>
        <p:spPr>
          <a:xfrm>
            <a:off x="470350" y="204825"/>
            <a:ext cx="8018700" cy="11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DLA CHĘTNYCH zadanie do wykonania w zeszycie do matematyki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(dodatkowa ocena z aktywności z matematyki).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50" name="Google Shape;150;p23"/>
          <p:cNvSpPr txBox="1"/>
          <p:nvPr/>
        </p:nvSpPr>
        <p:spPr>
          <a:xfrm>
            <a:off x="470350" y="2427600"/>
            <a:ext cx="7821600" cy="22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DLA WSZYSTKICH: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Comic Sans MS"/>
              <a:buChar char="-"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wykonaj zadania w kartach ćwiczeń do matematyki str. 17.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Dziękuję za uwagę :)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197" cy="1774639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/>
          <p:nvPr/>
        </p:nvSpPr>
        <p:spPr>
          <a:xfrm>
            <a:off x="804150" y="2071050"/>
            <a:ext cx="7806300" cy="22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1 kostka         1 𑁦 4 = 4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2 kostki         2 𑁦 4 = 8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5 kostek        5 𑁦 4 = 20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7 kostek        7 𑁦 4 = 28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4 kostki         4 𑁦 4 = 16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6 kostek        6 𑁦 4 = 24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3 kostki         3 𑁦 4 = 12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3081682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/>
        </p:nvSpPr>
        <p:spPr>
          <a:xfrm>
            <a:off x="728275" y="3337975"/>
            <a:ext cx="7942800" cy="16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8 𑁦 4 = 32                                                        4 𑁦 8 = 32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Wynik jest taki sam.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1930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3900" y="2446425"/>
            <a:ext cx="8839200" cy="193092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/>
          <p:nvPr/>
        </p:nvSpPr>
        <p:spPr>
          <a:xfrm>
            <a:off x="2169675" y="3307600"/>
            <a:ext cx="569100" cy="5766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6"/>
          <p:cNvSpPr/>
          <p:nvPr/>
        </p:nvSpPr>
        <p:spPr>
          <a:xfrm>
            <a:off x="1495175" y="3800750"/>
            <a:ext cx="569100" cy="5766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6"/>
          <p:cNvSpPr/>
          <p:nvPr/>
        </p:nvSpPr>
        <p:spPr>
          <a:xfrm>
            <a:off x="4500025" y="2808250"/>
            <a:ext cx="569100" cy="5766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6"/>
          <p:cNvSpPr/>
          <p:nvPr/>
        </p:nvSpPr>
        <p:spPr>
          <a:xfrm>
            <a:off x="4500025" y="3800750"/>
            <a:ext cx="569100" cy="5766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6"/>
          <p:cNvSpPr/>
          <p:nvPr/>
        </p:nvSpPr>
        <p:spPr>
          <a:xfrm>
            <a:off x="7535875" y="3800750"/>
            <a:ext cx="569100" cy="5766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6"/>
          <p:cNvSpPr/>
          <p:nvPr/>
        </p:nvSpPr>
        <p:spPr>
          <a:xfrm>
            <a:off x="6353075" y="3307600"/>
            <a:ext cx="569100" cy="5766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6"/>
          <p:cNvSpPr txBox="1"/>
          <p:nvPr/>
        </p:nvSpPr>
        <p:spPr>
          <a:xfrm>
            <a:off x="2260700" y="3406250"/>
            <a:ext cx="402000" cy="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Roboto"/>
                <a:ea typeface="Roboto"/>
                <a:cs typeface="Roboto"/>
                <a:sym typeface="Roboto"/>
              </a:rPr>
              <a:t>32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Google Shape;89;p16"/>
          <p:cNvSpPr txBox="1"/>
          <p:nvPr/>
        </p:nvSpPr>
        <p:spPr>
          <a:xfrm>
            <a:off x="4583575" y="2899300"/>
            <a:ext cx="402000" cy="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Roboto"/>
                <a:ea typeface="Roboto"/>
                <a:cs typeface="Roboto"/>
                <a:sym typeface="Roboto"/>
              </a:rPr>
              <a:t>4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Google Shape;90;p16"/>
          <p:cNvSpPr txBox="1"/>
          <p:nvPr/>
        </p:nvSpPr>
        <p:spPr>
          <a:xfrm>
            <a:off x="1578725" y="3891800"/>
            <a:ext cx="402000" cy="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Roboto"/>
                <a:ea typeface="Roboto"/>
                <a:cs typeface="Roboto"/>
                <a:sym typeface="Roboto"/>
              </a:rPr>
              <a:t>4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" name="Google Shape;91;p16"/>
          <p:cNvSpPr txBox="1"/>
          <p:nvPr/>
        </p:nvSpPr>
        <p:spPr>
          <a:xfrm>
            <a:off x="4599075" y="3884200"/>
            <a:ext cx="402000" cy="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Roboto"/>
                <a:ea typeface="Roboto"/>
                <a:cs typeface="Roboto"/>
                <a:sym typeface="Roboto"/>
              </a:rPr>
              <a:t>4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" name="Google Shape;92;p16"/>
          <p:cNvSpPr txBox="1"/>
          <p:nvPr/>
        </p:nvSpPr>
        <p:spPr>
          <a:xfrm>
            <a:off x="6436625" y="3406250"/>
            <a:ext cx="402000" cy="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Roboto"/>
                <a:ea typeface="Roboto"/>
                <a:cs typeface="Roboto"/>
                <a:sym typeface="Roboto"/>
              </a:rPr>
              <a:t>9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" name="Google Shape;93;p16"/>
          <p:cNvSpPr txBox="1"/>
          <p:nvPr/>
        </p:nvSpPr>
        <p:spPr>
          <a:xfrm>
            <a:off x="7619425" y="3884200"/>
            <a:ext cx="402000" cy="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Roboto"/>
                <a:ea typeface="Roboto"/>
                <a:cs typeface="Roboto"/>
                <a:sym typeface="Roboto"/>
              </a:rPr>
              <a:t>4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7"/>
          <p:cNvSpPr txBox="1"/>
          <p:nvPr/>
        </p:nvSpPr>
        <p:spPr>
          <a:xfrm>
            <a:off x="546200" y="220000"/>
            <a:ext cx="7062900" cy="443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Otwórz zeszyt do matematyki, napisz:</a:t>
            </a:r>
            <a:endParaRPr i="1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Temat: </a:t>
            </a:r>
            <a:r>
              <a:rPr lang="pl" sz="2000" u="sng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Mnożę i dzielę liczby przez 4 w zakresie 50.</a:t>
            </a:r>
            <a:endParaRPr sz="2000" u="sng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Przepisz do zeszytu:</a:t>
            </a:r>
            <a:endParaRPr i="1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3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</a:t>
            </a:r>
            <a:endParaRPr sz="23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graphicFrame>
        <p:nvGraphicFramePr>
          <p:cNvPr id="99" name="Google Shape;99;p17"/>
          <p:cNvGraphicFramePr/>
          <p:nvPr/>
        </p:nvGraphicFramePr>
        <p:xfrm>
          <a:off x="2295275" y="1690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{75593A34-603E-499A-8617-BA2575DD9659}</a:tableStyleId>
              </a:tblPr>
              <a:tblGrid>
                <a:gridCol w="4553450"/>
              </a:tblGrid>
              <a:tr h="2269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2000" u="sng">
                          <a:solidFill>
                            <a:srgbClr val="990000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Zapamiętaj:</a:t>
                      </a:r>
                      <a:r>
                        <a:rPr lang="pl" sz="2000">
                          <a:solidFill>
                            <a:srgbClr val="990000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                            </a:t>
                      </a:r>
                      <a:endParaRPr sz="2000">
                        <a:solidFill>
                          <a:srgbClr val="990000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000">
                        <a:solidFill>
                          <a:srgbClr val="990000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2300">
                          <a:solidFill>
                            <a:schemeClr val="accent4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 24          :        4  </a:t>
                      </a:r>
                      <a:r>
                        <a:rPr lang="pl" sz="23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     = </a:t>
                      </a:r>
                      <a:r>
                        <a:rPr lang="pl" sz="2300">
                          <a:solidFill>
                            <a:schemeClr val="accent4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  </a:t>
                      </a:r>
                      <a:r>
                        <a:rPr lang="pl" sz="2300">
                          <a:solidFill>
                            <a:srgbClr val="990000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6   </a:t>
                      </a:r>
                      <a:endParaRPr sz="2300">
                        <a:solidFill>
                          <a:srgbClr val="990000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2300">
                          <a:solidFill>
                            <a:srgbClr val="990000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         </a:t>
                      </a:r>
                      <a:r>
                        <a:rPr lang="pl" sz="2000">
                          <a:solidFill>
                            <a:srgbClr val="990000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 </a:t>
                      </a:r>
                      <a:endParaRPr sz="2000">
                        <a:solidFill>
                          <a:srgbClr val="990000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l" sz="2000">
                          <a:solidFill>
                            <a:srgbClr val="990000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dzielna           dzielnik          iloraz</a:t>
                      </a:r>
                      <a:endParaRPr sz="2000">
                        <a:solidFill>
                          <a:srgbClr val="990000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8"/>
          <p:cNvSpPr txBox="1"/>
          <p:nvPr/>
        </p:nvSpPr>
        <p:spPr>
          <a:xfrm>
            <a:off x="652425" y="364150"/>
            <a:ext cx="7669800" cy="84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Oblicz wynik dzielenia i sprawdź ich poprawność.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05" name="Google Shape;10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675" y="1381400"/>
            <a:ext cx="5372100" cy="3457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30000" y="1866950"/>
            <a:ext cx="3246425" cy="22805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9"/>
          <p:cNvSpPr txBox="1"/>
          <p:nvPr/>
        </p:nvSpPr>
        <p:spPr>
          <a:xfrm>
            <a:off x="1505900" y="1388350"/>
            <a:ext cx="5909700" cy="2806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highlight>
                  <a:schemeClr val="dk1"/>
                </a:highlight>
                <a:latin typeface="Comic Sans MS"/>
                <a:ea typeface="Comic Sans MS"/>
                <a:cs typeface="Comic Sans MS"/>
                <a:sym typeface="Comic Sans MS"/>
              </a:rPr>
              <a:t>  </a:t>
            </a:r>
            <a:r>
              <a:rPr lang="pl" sz="3300">
                <a:solidFill>
                  <a:schemeClr val="accent4"/>
                </a:solidFill>
                <a:highlight>
                  <a:schemeClr val="dk1"/>
                </a:highlight>
                <a:latin typeface="Comic Sans MS"/>
                <a:ea typeface="Comic Sans MS"/>
                <a:cs typeface="Comic Sans MS"/>
                <a:sym typeface="Comic Sans MS"/>
              </a:rPr>
              <a:t>20 : 4 = 5</a:t>
            </a:r>
            <a:r>
              <a:rPr lang="pl" sz="3300">
                <a:highlight>
                  <a:schemeClr val="dk1"/>
                </a:highlight>
                <a:latin typeface="Comic Sans MS"/>
                <a:ea typeface="Comic Sans MS"/>
                <a:cs typeface="Comic Sans MS"/>
                <a:sym typeface="Comic Sans MS"/>
              </a:rPr>
              <a:t>,    bo</a:t>
            </a:r>
            <a:r>
              <a:rPr lang="pl" sz="3300">
                <a:solidFill>
                  <a:schemeClr val="accent4"/>
                </a:solidFill>
                <a:highlight>
                  <a:schemeClr val="dk1"/>
                </a:highlight>
                <a:latin typeface="Comic Sans MS"/>
                <a:ea typeface="Comic Sans MS"/>
                <a:cs typeface="Comic Sans MS"/>
                <a:sym typeface="Comic Sans MS"/>
              </a:rPr>
              <a:t>    5 𑁦 4 = 20 </a:t>
            </a:r>
            <a:endParaRPr sz="3300">
              <a:solidFill>
                <a:schemeClr val="accent4"/>
              </a:solidFill>
              <a:highlight>
                <a:schemeClr val="dk1"/>
              </a:highlight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300">
                <a:solidFill>
                  <a:schemeClr val="accent4"/>
                </a:solidFill>
                <a:highlight>
                  <a:schemeClr val="dk1"/>
                </a:highlight>
                <a:latin typeface="Comic Sans MS"/>
                <a:ea typeface="Comic Sans MS"/>
                <a:cs typeface="Comic Sans MS"/>
                <a:sym typeface="Comic Sans MS"/>
              </a:rPr>
              <a:t> 16 : 4 = 4,     </a:t>
            </a:r>
            <a:r>
              <a:rPr lang="pl" sz="3300">
                <a:highlight>
                  <a:schemeClr val="dk1"/>
                </a:highlight>
                <a:latin typeface="Comic Sans MS"/>
                <a:ea typeface="Comic Sans MS"/>
                <a:cs typeface="Comic Sans MS"/>
                <a:sym typeface="Comic Sans MS"/>
              </a:rPr>
              <a:t>bo</a:t>
            </a:r>
            <a:r>
              <a:rPr lang="pl" sz="3300">
                <a:solidFill>
                  <a:schemeClr val="accent4"/>
                </a:solidFill>
                <a:highlight>
                  <a:schemeClr val="dk1"/>
                </a:highlight>
                <a:latin typeface="Comic Sans MS"/>
                <a:ea typeface="Comic Sans MS"/>
                <a:cs typeface="Comic Sans MS"/>
                <a:sym typeface="Comic Sans MS"/>
              </a:rPr>
              <a:t>    4 𑁦 4 = 16</a:t>
            </a:r>
            <a:endParaRPr sz="3300">
              <a:solidFill>
                <a:schemeClr val="accent4"/>
              </a:solidFill>
              <a:highlight>
                <a:schemeClr val="dk1"/>
              </a:highlight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300">
                <a:solidFill>
                  <a:schemeClr val="accent4"/>
                </a:solidFill>
                <a:highlight>
                  <a:schemeClr val="dk1"/>
                </a:highlight>
                <a:latin typeface="Comic Sans MS"/>
                <a:ea typeface="Comic Sans MS"/>
                <a:cs typeface="Comic Sans MS"/>
                <a:sym typeface="Comic Sans MS"/>
              </a:rPr>
              <a:t> 24 : 4 = 6,    </a:t>
            </a:r>
            <a:r>
              <a:rPr lang="pl" sz="3300">
                <a:highlight>
                  <a:schemeClr val="dk1"/>
                </a:highlight>
                <a:latin typeface="Comic Sans MS"/>
                <a:ea typeface="Comic Sans MS"/>
                <a:cs typeface="Comic Sans MS"/>
                <a:sym typeface="Comic Sans MS"/>
              </a:rPr>
              <a:t>bo</a:t>
            </a:r>
            <a:r>
              <a:rPr lang="pl" sz="3300">
                <a:solidFill>
                  <a:schemeClr val="accent4"/>
                </a:solidFill>
                <a:highlight>
                  <a:schemeClr val="dk1"/>
                </a:highlight>
                <a:latin typeface="Comic Sans MS"/>
                <a:ea typeface="Comic Sans MS"/>
                <a:cs typeface="Comic Sans MS"/>
                <a:sym typeface="Comic Sans MS"/>
              </a:rPr>
              <a:t>    6 𑁦 4 = 21</a:t>
            </a:r>
            <a:endParaRPr sz="3300">
              <a:solidFill>
                <a:schemeClr val="accent4"/>
              </a:solidFill>
              <a:highlight>
                <a:schemeClr val="dk1"/>
              </a:highlight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300">
                <a:solidFill>
                  <a:schemeClr val="accent4"/>
                </a:solidFill>
                <a:highlight>
                  <a:schemeClr val="dk1"/>
                </a:highlight>
                <a:latin typeface="Comic Sans MS"/>
                <a:ea typeface="Comic Sans MS"/>
                <a:cs typeface="Comic Sans MS"/>
                <a:sym typeface="Comic Sans MS"/>
              </a:rPr>
              <a:t> 32 : 4 = 8,    </a:t>
            </a:r>
            <a:r>
              <a:rPr lang="pl" sz="3300">
                <a:highlight>
                  <a:schemeClr val="dk1"/>
                </a:highlight>
                <a:latin typeface="Comic Sans MS"/>
                <a:ea typeface="Comic Sans MS"/>
                <a:cs typeface="Comic Sans MS"/>
                <a:sym typeface="Comic Sans MS"/>
              </a:rPr>
              <a:t>bo</a:t>
            </a:r>
            <a:r>
              <a:rPr lang="pl" sz="3300">
                <a:solidFill>
                  <a:schemeClr val="accent4"/>
                </a:solidFill>
                <a:highlight>
                  <a:schemeClr val="dk1"/>
                </a:highlight>
                <a:latin typeface="Comic Sans MS"/>
                <a:ea typeface="Comic Sans MS"/>
                <a:cs typeface="Comic Sans MS"/>
                <a:sym typeface="Comic Sans MS"/>
              </a:rPr>
              <a:t>    8 𑁦 4 = 32</a:t>
            </a:r>
            <a:endParaRPr sz="3300">
              <a:solidFill>
                <a:schemeClr val="accent4"/>
              </a:solidFill>
              <a:highlight>
                <a:schemeClr val="dk1"/>
              </a:highlight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300">
                <a:solidFill>
                  <a:schemeClr val="accent4"/>
                </a:solidFill>
                <a:highlight>
                  <a:schemeClr val="dk1"/>
                </a:highlight>
                <a:latin typeface="Comic Sans MS"/>
                <a:ea typeface="Comic Sans MS"/>
                <a:cs typeface="Comic Sans MS"/>
                <a:sym typeface="Comic Sans MS"/>
              </a:rPr>
              <a:t> 28 : 4 = 7,    </a:t>
            </a:r>
            <a:r>
              <a:rPr lang="pl" sz="3300">
                <a:highlight>
                  <a:schemeClr val="dk1"/>
                </a:highlight>
                <a:latin typeface="Comic Sans MS"/>
                <a:ea typeface="Comic Sans MS"/>
                <a:cs typeface="Comic Sans MS"/>
                <a:sym typeface="Comic Sans MS"/>
              </a:rPr>
              <a:t>bo </a:t>
            </a:r>
            <a:r>
              <a:rPr lang="pl" sz="3300">
                <a:solidFill>
                  <a:schemeClr val="accent4"/>
                </a:solidFill>
                <a:highlight>
                  <a:schemeClr val="dk1"/>
                </a:highlight>
                <a:latin typeface="Comic Sans MS"/>
                <a:ea typeface="Comic Sans MS"/>
                <a:cs typeface="Comic Sans MS"/>
                <a:sym typeface="Comic Sans MS"/>
              </a:rPr>
              <a:t>   7 𑁦 4 = 28</a:t>
            </a:r>
            <a:endParaRPr sz="3300">
              <a:solidFill>
                <a:schemeClr val="accent4"/>
              </a:solidFill>
              <a:highlight>
                <a:schemeClr val="dk1"/>
              </a:highlight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12" name="Google Shape;112;p19"/>
          <p:cNvSpPr txBox="1"/>
          <p:nvPr/>
        </p:nvSpPr>
        <p:spPr>
          <a:xfrm>
            <a:off x="940700" y="220000"/>
            <a:ext cx="7040100" cy="8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ODPOWIEDŹ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0"/>
          <p:cNvSpPr txBox="1"/>
          <p:nvPr/>
        </p:nvSpPr>
        <p:spPr>
          <a:xfrm>
            <a:off x="842075" y="189650"/>
            <a:ext cx="7563600" cy="73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Przepisz do zeszytu:</a:t>
            </a:r>
            <a:endParaRPr i="1"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18" name="Google Shape;11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00663" y="1381425"/>
            <a:ext cx="3246425" cy="22805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21"/>
          <p:cNvPicPr preferRelativeResize="0"/>
          <p:nvPr/>
        </p:nvPicPr>
        <p:blipFill rotWithShape="1">
          <a:blip r:embed="rId3">
            <a:alphaModFix/>
          </a:blip>
          <a:srcRect b="30526" l="4370" r="0" t="0"/>
          <a:stretch/>
        </p:blipFill>
        <p:spPr>
          <a:xfrm>
            <a:off x="345525" y="159975"/>
            <a:ext cx="8452976" cy="17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21"/>
          <p:cNvSpPr txBox="1"/>
          <p:nvPr/>
        </p:nvSpPr>
        <p:spPr>
          <a:xfrm>
            <a:off x="720700" y="1957250"/>
            <a:ext cx="7866900" cy="78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Rozw.: 4 𑁦 6 = 24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Odp.: Wszystkich guzików było 24. 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25" name="Google Shape;125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2799975"/>
            <a:ext cx="8839200" cy="666585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1"/>
          <p:cNvSpPr txBox="1"/>
          <p:nvPr/>
        </p:nvSpPr>
        <p:spPr>
          <a:xfrm>
            <a:off x="781375" y="3588300"/>
            <a:ext cx="6835200" cy="131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Pamiętamy, że są </a:t>
            </a:r>
            <a:r>
              <a:rPr i="1" lang="pl">
                <a:solidFill>
                  <a:srgbClr val="CC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24 </a:t>
            </a:r>
            <a:r>
              <a:rPr i="1"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guziki. Teraz musimy rozdzielić guziki do </a:t>
            </a:r>
            <a:r>
              <a:rPr i="1" lang="pl">
                <a:solidFill>
                  <a:srgbClr val="CC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3</a:t>
            </a:r>
            <a:r>
              <a:rPr i="1"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koszul.</a:t>
            </a:r>
            <a:endParaRPr i="1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Rozw.: 24 : 3 = 8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Odp.: Do każdej koszuli krawiec przyszył 8 guzików.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