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Comic Sans MS" pitchFamily="66" charset="0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Roboto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4472D78-C76C-44D8-87E7-88788A8FB0AE}">
  <a:tblStyle styleId="{E4472D78-C76C-44D8-87E7-88788A8FB0A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5" d="100"/>
          <a:sy n="105" d="100"/>
        </p:scale>
        <p:origin x="-1794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41476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4e8c64d66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4e8c64d66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84e8c64d66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84e8c64d66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4e8c64d66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84e8c64d66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84e8c64d66_1_1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84e8c64d66_1_1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84e8c64d66_1_1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84e8c64d66_1_1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76f4db85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776f4db85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76f4db85c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776f4db85c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76f4db85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776f4db85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ctrTitle"/>
          </p:nvPr>
        </p:nvSpPr>
        <p:spPr>
          <a:xfrm>
            <a:off x="2723450" y="849625"/>
            <a:ext cx="3914400" cy="215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rgbClr val="38761D"/>
                </a:solidFill>
              </a:rPr>
              <a:t>Poznaję czworokąty</a:t>
            </a:r>
            <a:endParaRPr>
              <a:solidFill>
                <a:srgbClr val="38761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5"/>
    </mc:Choice>
    <mc:Fallback>
      <p:transition spd="slow" advTm="125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/>
        </p:nvSpPr>
        <p:spPr>
          <a:xfrm>
            <a:off x="2647625" y="2025550"/>
            <a:ext cx="4369800" cy="5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9150" y="993675"/>
            <a:ext cx="4369800" cy="24646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 txBox="1"/>
          <p:nvPr/>
        </p:nvSpPr>
        <p:spPr>
          <a:xfrm>
            <a:off x="1327600" y="348975"/>
            <a:ext cx="65091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Jeśli masz wcześniej wycięte figury, wyjmij je. Jeśli nie, spójrz na obrazek </a:t>
            </a:r>
            <a:br>
              <a:rPr lang="pl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pl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odpowiedz na kilka pytań:</a:t>
            </a:r>
            <a:endParaRPr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1464175" y="3618675"/>
            <a:ext cx="6410400" cy="11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400"/>
              <a:buFont typeface="Calibri"/>
              <a:buAutoNum type="arabicPeriod"/>
            </a:pPr>
            <a:r>
              <a:rPr lang="pl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Wybierz dowolny wielokąt, pokaż jego boki, kąty i wierzchołki.</a:t>
            </a:r>
            <a:endParaRPr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400"/>
              <a:buFont typeface="Calibri"/>
              <a:buAutoNum type="arabicPeriod"/>
            </a:pPr>
            <a:r>
              <a:rPr lang="pl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Wybierz figury, które mają najmniej kątów. Powiedz, jak je nazywamy.</a:t>
            </a:r>
            <a:endParaRPr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400"/>
              <a:buFont typeface="Calibri"/>
              <a:buAutoNum type="arabicPeriod"/>
            </a:pPr>
            <a:r>
              <a:rPr lang="pl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Wybierz figury, które mają o jeden kąt więcej niż trójkąty. </a:t>
            </a:r>
            <a:endParaRPr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               </a:t>
            </a:r>
            <a:r>
              <a:rPr lang="pl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TYMI FIGURAMI DZISIAJ SIĘ ZAJMIEMY</a:t>
            </a:r>
            <a:endParaRPr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advTm="2447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7250" y="1229625"/>
            <a:ext cx="4876800" cy="24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 txBox="1"/>
          <p:nvPr/>
        </p:nvSpPr>
        <p:spPr>
          <a:xfrm>
            <a:off x="1441400" y="447600"/>
            <a:ext cx="6235800" cy="9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Wymień wspólne cechy tych figur. </a:t>
            </a:r>
            <a:endParaRPr sz="19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Zaproponuj ich nazwę. </a:t>
            </a:r>
            <a:endParaRPr sz="19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0" name="Google Shape;100;p15"/>
          <p:cNvSpPr txBox="1"/>
          <p:nvPr/>
        </p:nvSpPr>
        <p:spPr>
          <a:xfrm>
            <a:off x="1069675" y="3777975"/>
            <a:ext cx="73512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Odp.: Te figury mają 4 boki, 4 kąty i 4 wierzchołki. Nazywamy je </a:t>
            </a:r>
            <a:endParaRPr sz="17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 b="1">
                <a:solidFill>
                  <a:srgbClr val="134F5C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</a:t>
            </a:r>
            <a:r>
              <a:rPr lang="pl" sz="1700" b="1" u="sng">
                <a:solidFill>
                  <a:srgbClr val="134F5C"/>
                </a:solidFill>
                <a:latin typeface="Calibri"/>
                <a:ea typeface="Calibri"/>
                <a:cs typeface="Calibri"/>
                <a:sym typeface="Calibri"/>
              </a:rPr>
              <a:t>czworo</a:t>
            </a:r>
            <a:r>
              <a:rPr lang="pl" sz="1700" b="1">
                <a:solidFill>
                  <a:srgbClr val="134F5C"/>
                </a:solidFill>
                <a:latin typeface="Calibri"/>
                <a:ea typeface="Calibri"/>
                <a:cs typeface="Calibri"/>
                <a:sym typeface="Calibri"/>
              </a:rPr>
              <a:t>kątami.</a:t>
            </a:r>
            <a:r>
              <a:rPr lang="pl" sz="1700" b="1" u="sng">
                <a:solidFill>
                  <a:srgbClr val="134F5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700" b="1" u="sng">
              <a:solidFill>
                <a:srgbClr val="134F5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35"/>
    </mc:Choice>
    <mc:Fallback>
      <p:transition spd="slow" advTm="18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8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8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6"/>
          <p:cNvPicPr preferRelativeResize="0"/>
          <p:nvPr/>
        </p:nvPicPr>
        <p:blipFill rotWithShape="1">
          <a:blip r:embed="rId3">
            <a:alphaModFix/>
          </a:blip>
          <a:srcRect l="15268" t="64580" r="13384" b="23033"/>
          <a:stretch/>
        </p:blipFill>
        <p:spPr>
          <a:xfrm>
            <a:off x="1191050" y="2427575"/>
            <a:ext cx="5780775" cy="141862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6"/>
          <p:cNvSpPr txBox="1"/>
          <p:nvPr/>
        </p:nvSpPr>
        <p:spPr>
          <a:xfrm>
            <a:off x="1191050" y="462775"/>
            <a:ext cx="6941400" cy="11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100">
                <a:solidFill>
                  <a:srgbClr val="6D9EEB"/>
                </a:solidFill>
                <a:latin typeface="Comic Sans MS"/>
                <a:ea typeface="Comic Sans MS"/>
                <a:cs typeface="Comic Sans MS"/>
                <a:sym typeface="Comic Sans MS"/>
              </a:rPr>
              <a:t>Otwórz zeszyt do matematyki. Napisz:</a:t>
            </a:r>
            <a:endParaRPr sz="2100">
              <a:solidFill>
                <a:srgbClr val="6D9EE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100">
                <a:solidFill>
                  <a:srgbClr val="6D9EEB"/>
                </a:solidFill>
                <a:latin typeface="Comic Sans MS"/>
                <a:ea typeface="Comic Sans MS"/>
                <a:cs typeface="Comic Sans MS"/>
                <a:sym typeface="Comic Sans MS"/>
              </a:rPr>
              <a:t>Temat:</a:t>
            </a:r>
            <a:r>
              <a:rPr lang="pl" sz="2100" u="sng">
                <a:solidFill>
                  <a:srgbClr val="6D9EEB"/>
                </a:solidFill>
                <a:latin typeface="Comic Sans MS"/>
                <a:ea typeface="Comic Sans MS"/>
                <a:cs typeface="Comic Sans MS"/>
                <a:sym typeface="Comic Sans MS"/>
              </a:rPr>
              <a:t> Poznaję czworokąty. </a:t>
            </a:r>
            <a:endParaRPr sz="2100" u="sng">
              <a:solidFill>
                <a:srgbClr val="6D9EE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u="sng">
              <a:solidFill>
                <a:srgbClr val="6D9EE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 i="1">
                <a:latin typeface="Comic Sans MS"/>
                <a:ea typeface="Comic Sans MS"/>
                <a:cs typeface="Comic Sans MS"/>
                <a:sym typeface="Comic Sans MS"/>
              </a:rPr>
              <a:t>Przerysuj poniższą notatkę (możesz wyciąć figurę z kolorowego papieru lub narysować ją za pomocą linijki).</a:t>
            </a:r>
            <a:endParaRPr sz="1100" i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u="sng">
              <a:solidFill>
                <a:srgbClr val="00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10"/>
    </mc:Choice>
    <mc:Fallback>
      <p:transition spd="slow" advTm="1461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400" y="941350"/>
            <a:ext cx="4876800" cy="24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121400" y="189650"/>
            <a:ext cx="6243600" cy="10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93C47D"/>
                </a:solidFill>
                <a:latin typeface="Comic Sans MS"/>
                <a:ea typeface="Comic Sans MS"/>
                <a:cs typeface="Comic Sans MS"/>
                <a:sym typeface="Comic Sans MS"/>
              </a:rPr>
              <a:t>Czym czworokąty różnią się między sobą? Wybierz </a:t>
            </a:r>
            <a:br>
              <a:rPr lang="pl" sz="1900">
                <a:solidFill>
                  <a:srgbClr val="93C47D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pl" sz="1900">
                <a:solidFill>
                  <a:srgbClr val="93C47D"/>
                </a:solidFill>
                <a:latin typeface="Comic Sans MS"/>
                <a:ea typeface="Comic Sans MS"/>
                <a:cs typeface="Comic Sans MS"/>
                <a:sym typeface="Comic Sans MS"/>
              </a:rPr>
              <a:t>z ramki właściwe określenia. </a:t>
            </a:r>
            <a:endParaRPr sz="1900">
              <a:solidFill>
                <a:srgbClr val="93C47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5166250" y="910350"/>
            <a:ext cx="2556600" cy="10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74EA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114" name="Google Shape;114;p17"/>
          <p:cNvGraphicFramePr/>
          <p:nvPr/>
        </p:nvGraphicFramePr>
        <p:xfrm>
          <a:off x="5447375" y="992975"/>
          <a:ext cx="2387575" cy="1302675"/>
        </p:xfrm>
        <a:graphic>
          <a:graphicData uri="http://schemas.openxmlformats.org/drawingml/2006/table">
            <a:tbl>
              <a:tblPr>
                <a:noFill/>
                <a:tableStyleId>{E4472D78-C76C-44D8-87E7-88788A8FB0AE}</a:tableStyleId>
              </a:tblPr>
              <a:tblGrid>
                <a:gridCol w="2387575"/>
              </a:tblGrid>
              <a:tr h="1302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wielkością, liczbą boków, kształtem, liczbą wierzchołków, kolorem, liczbą kątów</a:t>
                      </a:r>
                      <a:endParaRPr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aphicFrame>
        <p:nvGraphicFramePr>
          <p:cNvPr id="115" name="Google Shape;115;p17"/>
          <p:cNvGraphicFramePr/>
          <p:nvPr/>
        </p:nvGraphicFramePr>
        <p:xfrm>
          <a:off x="1275600" y="3370225"/>
          <a:ext cx="2387575" cy="1463010"/>
        </p:xfrm>
        <a:graphic>
          <a:graphicData uri="http://schemas.openxmlformats.org/drawingml/2006/table">
            <a:tbl>
              <a:tblPr>
                <a:noFill/>
                <a:tableStyleId>{E4472D78-C76C-44D8-87E7-88788A8FB0AE}</a:tableStyleId>
              </a:tblPr>
              <a:tblGrid>
                <a:gridCol w="2387575"/>
              </a:tblGrid>
              <a:tr h="1273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Odp.:</a:t>
                      </a:r>
                      <a:endParaRPr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" u="sng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wielkością,</a:t>
                      </a:r>
                      <a:r>
                        <a:rPr lang="pl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liczbą boków, </a:t>
                      </a:r>
                      <a:r>
                        <a:rPr lang="pl" u="sng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kształtem,</a:t>
                      </a:r>
                      <a:r>
                        <a:rPr lang="pl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liczbą wierzchołków, </a:t>
                      </a:r>
                      <a:r>
                        <a:rPr lang="pl" u="sng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kolorem,</a:t>
                      </a:r>
                      <a:r>
                        <a:rPr lang="pl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liczbą kątów</a:t>
                      </a:r>
                      <a:endParaRPr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CC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751"/>
    </mc:Choice>
    <mc:Fallback>
      <p:transition spd="slow" advTm="18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2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6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6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6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/>
        </p:nvSpPr>
        <p:spPr>
          <a:xfrm>
            <a:off x="857250" y="212425"/>
            <a:ext cx="6417900" cy="7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 przypominają ci te kształty? Może czapkę pajacyka, albo budę dla pieska?</a:t>
            </a:r>
            <a:endParaRPr sz="19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 rotWithShape="1">
          <a:blip r:embed="rId3">
            <a:alphaModFix/>
          </a:blip>
          <a:srcRect l="54631" t="66080" r="27239" b="21685"/>
          <a:stretch/>
        </p:blipFill>
        <p:spPr>
          <a:xfrm rot="-10799967">
            <a:off x="2738677" y="1226229"/>
            <a:ext cx="2571726" cy="245305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198625" y="3588325"/>
            <a:ext cx="45897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rgbClr val="1155CC"/>
                </a:solidFill>
                <a:latin typeface="Comic Sans MS"/>
                <a:ea typeface="Comic Sans MS"/>
                <a:cs typeface="Comic Sans MS"/>
                <a:sym typeface="Comic Sans MS"/>
              </a:rPr>
              <a:t>A może te figury przypominają ci latawiec i dach domu?</a:t>
            </a:r>
            <a:endParaRPr sz="1800">
              <a:solidFill>
                <a:srgbClr val="1155CC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16"/>
    </mc:Choice>
    <mc:Fallback>
      <p:transition spd="slow" advTm="1101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/>
        </p:nvSpPr>
        <p:spPr>
          <a:xfrm>
            <a:off x="978625" y="121375"/>
            <a:ext cx="5538000" cy="9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Wytnij czworokąty z  kolorowego papieru. Ułóż dowolną kompozycję z czworokątów i przyklej ją w zeszycie do matematyki.  </a:t>
            </a:r>
            <a:endParaRPr sz="18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8" name="Google Shape;128;p19"/>
          <p:cNvPicPr preferRelativeResize="0"/>
          <p:nvPr/>
        </p:nvPicPr>
        <p:blipFill rotWithShape="1">
          <a:blip r:embed="rId3">
            <a:alphaModFix/>
          </a:blip>
          <a:srcRect l="6476" t="52201" r="6702" b="34793"/>
          <a:stretch/>
        </p:blipFill>
        <p:spPr>
          <a:xfrm>
            <a:off x="1062075" y="1183500"/>
            <a:ext cx="6126850" cy="129725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9"/>
          <p:cNvSpPr txBox="1"/>
          <p:nvPr/>
        </p:nvSpPr>
        <p:spPr>
          <a:xfrm>
            <a:off x="1274500" y="2586925"/>
            <a:ext cx="5914500" cy="5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Możesz posłużyć się poniższymi przykładami:</a:t>
            </a:r>
            <a:endParaRPr sz="18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0" name="Google Shape;130;p19"/>
          <p:cNvPicPr preferRelativeResize="0"/>
          <p:nvPr/>
        </p:nvPicPr>
        <p:blipFill rotWithShape="1">
          <a:blip r:embed="rId4">
            <a:alphaModFix/>
          </a:blip>
          <a:srcRect l="13002" t="46786" r="15282" b="40765"/>
          <a:stretch/>
        </p:blipFill>
        <p:spPr>
          <a:xfrm rot="10800000">
            <a:off x="2108789" y="3330376"/>
            <a:ext cx="3277674" cy="80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31"/>
    </mc:Choice>
    <mc:Fallback>
      <p:transition spd="slow" advTm="1663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0"/>
          <p:cNvPicPr preferRelativeResize="0"/>
          <p:nvPr/>
        </p:nvPicPr>
        <p:blipFill rotWithShape="1">
          <a:blip r:embed="rId3">
            <a:alphaModFix/>
          </a:blip>
          <a:srcRect l="8402" t="22701" r="8485" b="56606"/>
          <a:stretch/>
        </p:blipFill>
        <p:spPr>
          <a:xfrm rot="10800000">
            <a:off x="864850" y="785150"/>
            <a:ext cx="5453400" cy="191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0"/>
          <p:cNvSpPr txBox="1"/>
          <p:nvPr/>
        </p:nvSpPr>
        <p:spPr>
          <a:xfrm>
            <a:off x="1244150" y="98625"/>
            <a:ext cx="53634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6D9EEB"/>
                </a:solidFill>
                <a:latin typeface="Comic Sans MS"/>
                <a:ea typeface="Comic Sans MS"/>
                <a:cs typeface="Comic Sans MS"/>
                <a:sym typeface="Comic Sans MS"/>
              </a:rPr>
              <a:t>Odszukaj figury A,B,C i D w podanym czworokącie.</a:t>
            </a:r>
            <a:endParaRPr sz="1900">
              <a:solidFill>
                <a:srgbClr val="6D9EE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7" name="Google Shape;137;p20"/>
          <p:cNvPicPr preferRelativeResize="0"/>
          <p:nvPr/>
        </p:nvPicPr>
        <p:blipFill rotWithShape="1">
          <a:blip r:embed="rId3">
            <a:alphaModFix/>
          </a:blip>
          <a:srcRect l="8402" t="4380" r="8485" b="82280"/>
          <a:stretch/>
        </p:blipFill>
        <p:spPr>
          <a:xfrm rot="10800000">
            <a:off x="600025" y="3588350"/>
            <a:ext cx="5453400" cy="123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0"/>
          <p:cNvSpPr txBox="1"/>
          <p:nvPr/>
        </p:nvSpPr>
        <p:spPr>
          <a:xfrm>
            <a:off x="1088600" y="2829675"/>
            <a:ext cx="5674500" cy="5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solidFill>
                  <a:srgbClr val="99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Ile czworokątów znajduje się na tym rysunku? Wskaż właściwą odpowiedź.</a:t>
            </a:r>
            <a:endParaRPr sz="1900">
              <a:solidFill>
                <a:srgbClr val="99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63"/>
    </mc:Choice>
    <mc:Fallback>
      <p:transition spd="slow" advTm="1716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/>
        </p:nvSpPr>
        <p:spPr>
          <a:xfrm>
            <a:off x="1465350" y="1320000"/>
            <a:ext cx="6213300" cy="8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Otwórz karty ćwiczeń do matematyki na </a:t>
            </a:r>
            <a:endParaRPr sz="2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stronie 21 i wykonaj zadania 1-3.</a:t>
            </a:r>
            <a:endParaRPr sz="2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7"/>
    </mc:Choice>
    <mc:Fallback>
      <p:transition spd="slow" advTm="6157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245</Words>
  <Application>Microsoft Office PowerPoint</Application>
  <PresentationFormat>Pokaz na ekranie (16:9)</PresentationFormat>
  <Paragraphs>26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4" baseType="lpstr">
      <vt:lpstr>Arial</vt:lpstr>
      <vt:lpstr>Comic Sans MS</vt:lpstr>
      <vt:lpstr>Calibri</vt:lpstr>
      <vt:lpstr>Roboto</vt:lpstr>
      <vt:lpstr>Geometric</vt:lpstr>
      <vt:lpstr>Poznaję czworokąty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Poznaję czworokąty</dc:title>
  <dc:creator>DOM</dc:creator>
  <cp:lastModifiedBy>DOM</cp:lastModifiedBy>
  <cp:revision>1</cp:revision>
  <dcterms:modified xsi:type="dcterms:W3CDTF">2020-05-09T12:34:24Z</dcterms:modified>
</cp:coreProperties>
</file>