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oboto Slab"/>
      <p:regular r:id="rId18"/>
      <p:bold r:id="rId19"/>
    </p:embeddedFon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983FD90C-6E6C-4798-8CA2-3B7BF4383C8C}">
  <a:tblStyle styleId="{983FD90C-6E6C-4798-8CA2-3B7BF4383C8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5.xml"/><Relationship Id="rId22" Type="http://schemas.openxmlformats.org/officeDocument/2006/relationships/font" Target="fonts/Roboto-italic.fntdata"/><Relationship Id="rId10" Type="http://schemas.openxmlformats.org/officeDocument/2006/relationships/slide" Target="slides/slide4.xml"/><Relationship Id="rId21" Type="http://schemas.openxmlformats.org/officeDocument/2006/relationships/font" Target="fonts/Robo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Slab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Slab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8557672168_0_10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8557672168_0_10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557672168_0_10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557672168_0_10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8557672168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8557672168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557672168_0_10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557672168_0_10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8557672168_0_10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8557672168_0_1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557672168_0_10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557672168_0_1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557672168_0_10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557672168_0_10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557672168_0_10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557672168_0_10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8557672168_0_10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8557672168_0_1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8557672168_0_10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8557672168_0_10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youtube.com/watch?v=RCk5VMq1_bU" TargetMode="External"/><Relationship Id="rId4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laczego pierwsza liczba  w dzieleniu to dzielna? Dowiedz się już dziś :)" id="63" name="Google Shape;63;p13" title="Suma, różnica, iloraz i iloczyn - kto jest kim?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5875" y="743450"/>
            <a:ext cx="5864200" cy="36566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1413600" y="113775"/>
            <a:ext cx="7730400" cy="5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highlight>
                  <a:schemeClr val="accent4"/>
                </a:highlight>
                <a:latin typeface="Comic Sans MS"/>
                <a:ea typeface="Comic Sans MS"/>
                <a:cs typeface="Comic Sans MS"/>
                <a:sym typeface="Comic Sans MS"/>
              </a:rPr>
              <a:t>Powtarzam tabliczkę mnożenie w zakresie 30</a:t>
            </a:r>
            <a:endParaRPr sz="2400">
              <a:highlight>
                <a:schemeClr val="accent4"/>
              </a:highlight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2802575" y="4339500"/>
            <a:ext cx="3064800" cy="5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3"/>
                </a:solidFill>
                <a:latin typeface="Comic Sans MS"/>
                <a:ea typeface="Comic Sans MS"/>
                <a:cs typeface="Comic Sans MS"/>
                <a:sym typeface="Comic Sans MS"/>
              </a:rPr>
              <a:t>Obejrzyj filmik </a:t>
            </a:r>
            <a:endParaRPr sz="2100">
              <a:solidFill>
                <a:schemeClr val="accent3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350" y="1684850"/>
            <a:ext cx="8839202" cy="1683658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2"/>
          <p:cNvSpPr txBox="1"/>
          <p:nvPr/>
        </p:nvSpPr>
        <p:spPr>
          <a:xfrm>
            <a:off x="538625" y="318625"/>
            <a:ext cx="8064300" cy="9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tutaj ,,skaczą” strzałki?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584150" y="3649000"/>
            <a:ext cx="7730400" cy="12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rPr>
              <a:t>Zielone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strzałki skaczą: 2 𑁦 7 = 14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rgbClr val="E69138"/>
                </a:solidFill>
                <a:latin typeface="Comic Sans MS"/>
                <a:ea typeface="Comic Sans MS"/>
                <a:cs typeface="Comic Sans MS"/>
                <a:sym typeface="Comic Sans MS"/>
              </a:rPr>
              <a:t>Pomarańczowe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strzałki ,,skaczą”: 7 𑁦 2 = 14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28950"/>
            <a:ext cx="8839200" cy="1628512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3"/>
          <p:cNvSpPr txBox="1"/>
          <p:nvPr/>
        </p:nvSpPr>
        <p:spPr>
          <a:xfrm>
            <a:off x="432425" y="106200"/>
            <a:ext cx="74877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Przepisz do zeszytu:</a:t>
            </a:r>
            <a:endParaRPr i="1"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3" name="Google Shape;133;p23"/>
          <p:cNvSpPr txBox="1"/>
          <p:nvPr/>
        </p:nvSpPr>
        <p:spPr>
          <a:xfrm>
            <a:off x="637250" y="2549000"/>
            <a:ext cx="6729000" cy="21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zadania w kartach pracy do matematyki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str. 17.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Dziękuję za uwagę :)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Powodzenia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 rotWithShape="1">
          <a:blip r:embed="rId3">
            <a:alphaModFix/>
          </a:blip>
          <a:srcRect b="80625" l="0" r="0" t="0"/>
          <a:stretch/>
        </p:blipFill>
        <p:spPr>
          <a:xfrm>
            <a:off x="288275" y="1009625"/>
            <a:ext cx="8741400" cy="3483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781375" y="136550"/>
            <a:ext cx="8056800" cy="7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Przypomnij sobie;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 rotWithShape="1">
          <a:blip r:embed="rId4">
            <a:alphaModFix/>
          </a:blip>
          <a:srcRect b="5285" l="0" r="0" t="0"/>
          <a:stretch/>
        </p:blipFill>
        <p:spPr>
          <a:xfrm>
            <a:off x="190475" y="2094475"/>
            <a:ext cx="8839200" cy="16910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690325" y="3914525"/>
            <a:ext cx="7313100" cy="1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Na następnym slajdach znajdują się różne ćwiczenia. Pomyśl nad rozwiązaniem. Jeśli chcesz znać odpowiedź kliknij myszką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834500" y="166900"/>
            <a:ext cx="7426800" cy="9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>
                <a:solidFill>
                  <a:srgbClr val="66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Otwórz zeszyt do matematyki, napisz:</a:t>
            </a:r>
            <a:endParaRPr sz="2300">
              <a:solidFill>
                <a:srgbClr val="66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Temat: </a:t>
            </a:r>
            <a:r>
              <a:rPr lang="pl" sz="2300" u="sng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Powtarzam tabliczkę mnożenia w zakresie 30.</a:t>
            </a:r>
            <a:endParaRPr sz="23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1137950" y="1130350"/>
            <a:ext cx="5742900" cy="5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>
                <a:latin typeface="Comic Sans MS"/>
                <a:ea typeface="Comic Sans MS"/>
                <a:cs typeface="Comic Sans MS"/>
                <a:sym typeface="Comic Sans MS"/>
              </a:rPr>
              <a:t>Przepisz notatkę do zeszytu:</a:t>
            </a:r>
            <a:endParaRPr i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033725"/>
            <a:ext cx="8839200" cy="1698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8" cy="112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43300"/>
            <a:ext cx="8839200" cy="1262743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433650" y="1235000"/>
            <a:ext cx="8094600" cy="10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Iloczyn (czyli wynik mnożenia). Musimy zastąpić ,,i” znakiem mnożenia: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2𑁦5 =             3𑁦 3 =            4 𑁦5=            5𑁦10=            2𑁦6 =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280900" y="3656575"/>
            <a:ext cx="8481300" cy="13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Iloczyn (wynik mnożenie) jest podany. Musimy znaleźć czynniki, czyli liczby, które mnożąc ze sobą dadzą nam podany iloczyn.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14= 7 𑁦 2                16= 2𑁦8                   24= 6𑁦4                18= 9𑁦2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175" y="1247368"/>
            <a:ext cx="8839198" cy="112449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653700" y="2890375"/>
            <a:ext cx="7836600" cy="11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2, 4,6,8,10,12,14,16,18,20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Kolejne liczby parzyste są wynikami mnożenia liczb przez 2.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1" cy="266969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0" name="Google Shape;100;p18"/>
          <p:cNvGraphicFramePr/>
          <p:nvPr/>
        </p:nvGraphicFramePr>
        <p:xfrm>
          <a:off x="774225" y="3389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{983FD90C-6E6C-4798-8CA2-3B7BF4383C8C}</a:tableStyleId>
              </a:tblPr>
              <a:tblGrid>
                <a:gridCol w="1948125"/>
                <a:gridCol w="1978500"/>
                <a:gridCol w="1932950"/>
                <a:gridCol w="1925400"/>
              </a:tblGrid>
              <a:tr h="674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1 𑁦 3 = 3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5 𑁦 3 = 15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8 𑁦 3 = 24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  7 𑁦 3 = 21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</a:tr>
              <a:tr h="674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/>
                        <a:t>     </a:t>
                      </a: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6 𑁦 3 = 18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3 𑁦 3 = 9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9 𑁦 3 = 27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  4 𑁦 3 = 12</a:t>
                      </a:r>
                      <a:endParaRPr sz="2000">
                        <a:solidFill>
                          <a:schemeClr val="accent4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00675"/>
            <a:ext cx="8839201" cy="2412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575" y="1359616"/>
            <a:ext cx="8429657" cy="227355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/>
          <p:nvPr/>
        </p:nvSpPr>
        <p:spPr>
          <a:xfrm>
            <a:off x="819325" y="136550"/>
            <a:ext cx="7707600" cy="10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Przepisz do zeszytu:</a:t>
            </a:r>
            <a:endParaRPr i="1"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1"/>
          <p:cNvPicPr preferRelativeResize="0"/>
          <p:nvPr/>
        </p:nvPicPr>
        <p:blipFill rotWithShape="1">
          <a:blip r:embed="rId3">
            <a:alphaModFix/>
          </a:blip>
          <a:srcRect b="50753" l="0" r="0" t="0"/>
          <a:stretch/>
        </p:blipFill>
        <p:spPr>
          <a:xfrm>
            <a:off x="152400" y="144800"/>
            <a:ext cx="8839201" cy="1751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 txBox="1"/>
          <p:nvPr/>
        </p:nvSpPr>
        <p:spPr>
          <a:xfrm>
            <a:off x="152400" y="2021700"/>
            <a:ext cx="8839200" cy="15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 𑁦 7 = 21             </a:t>
            </a:r>
            <a:r>
              <a:rPr lang="pl" sz="2000">
                <a:solidFill>
                  <a:srgbClr val="6AA84F"/>
                </a:solidFill>
                <a:latin typeface="Comic Sans MS"/>
                <a:ea typeface="Comic Sans MS"/>
                <a:cs typeface="Comic Sans MS"/>
                <a:sym typeface="Comic Sans MS"/>
              </a:rPr>
              <a:t>Zielone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strzałki ,,skaczą” 3 razy co 7 liczbę  (7,14,21)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7 𑁦 3 = 21            </a:t>
            </a:r>
            <a:r>
              <a:rPr lang="pl" sz="2000">
                <a:solidFill>
                  <a:srgbClr val="FF9900"/>
                </a:solidFill>
                <a:latin typeface="Comic Sans MS"/>
                <a:ea typeface="Comic Sans MS"/>
                <a:cs typeface="Comic Sans MS"/>
                <a:sym typeface="Comic Sans MS"/>
              </a:rPr>
              <a:t>Pomarańczowe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strzałki ,,skaczą” 7 razy co 3 liczbę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(3,6,9,12,15,18,21)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118" name="Google Shape;118;p21"/>
          <p:cNvCxnSpPr/>
          <p:nvPr/>
        </p:nvCxnSpPr>
        <p:spPr>
          <a:xfrm>
            <a:off x="1380750" y="2268275"/>
            <a:ext cx="629700" cy="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" name="Google Shape;119;p21"/>
          <p:cNvCxnSpPr/>
          <p:nvPr/>
        </p:nvCxnSpPr>
        <p:spPr>
          <a:xfrm>
            <a:off x="1441425" y="2853125"/>
            <a:ext cx="629700" cy="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