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Roboto Slab"/>
      <p:regular r:id="rId12"/>
      <p:bold r:id="rId13"/>
    </p:embeddedFont>
    <p:embeddedFont>
      <p:font typeface="Roboto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obotoSlab-bold.fntdata"/><Relationship Id="rId12" Type="http://schemas.openxmlformats.org/officeDocument/2006/relationships/font" Target="fonts/RobotoSlab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bold.fntdata"/><Relationship Id="rId14" Type="http://schemas.openxmlformats.org/officeDocument/2006/relationships/font" Target="fonts/Roboto-regular.fntdata"/><Relationship Id="rId17" Type="http://schemas.openxmlformats.org/officeDocument/2006/relationships/font" Target="fonts/Roboto-boldItalic.fntdata"/><Relationship Id="rId16" Type="http://schemas.openxmlformats.org/officeDocument/2006/relationships/font" Target="fonts/Robo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805182ade0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805182ade0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805182ade0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805182ade0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805182ade0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805182ade0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805182ade0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805182ade0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805182ade0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805182ade0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3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" name="Google Shape;22;p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7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www.math.edu.pl/testy,sp,dzielenie-przez-5" TargetMode="External"/><Relationship Id="rId4" Type="http://schemas.openxmlformats.org/officeDocument/2006/relationships/hyperlink" Target="https://szaloneliczby.pl/tabliczka-dzielenia-do-20-test-wyboru/" TargetMode="External"/><Relationship Id="rId5" Type="http://schemas.openxmlformats.org/officeDocument/2006/relationships/hyperlink" Target="http://www.math.edu.pl/testy,sp,dzielenie-przez-5" TargetMode="External"/><Relationship Id="rId6" Type="http://schemas.openxmlformats.org/officeDocument/2006/relationships/hyperlink" Target="https://szaloneliczby.pl/tabliczka-mnozenia-do-20-test-wyboru/" TargetMode="External"/><Relationship Id="rId7" Type="http://schemas.openxmlformats.org/officeDocument/2006/relationships/hyperlink" Target="http://www.math.edu.pl/testy,sp,dzielenie-20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/>
        </p:nvSpPr>
        <p:spPr>
          <a:xfrm>
            <a:off x="1790400" y="1494475"/>
            <a:ext cx="6069000" cy="193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2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Mnożę i dzielę liczby przez 5</a:t>
            </a:r>
            <a:endParaRPr sz="32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32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w zakresie 50. </a:t>
            </a:r>
            <a:endParaRPr sz="32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1" cy="27411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637225" y="2973825"/>
            <a:ext cx="8011200" cy="7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2 𑁦 5 = 10                4 𑁦 5 =  20                           8 𑁦 5 = 40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131539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204825" y="1767600"/>
            <a:ext cx="8694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2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5       10       15       20      25      30      35       40       45      50</a:t>
            </a:r>
            <a:endParaRPr sz="22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76" name="Google Shape;7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2299450"/>
            <a:ext cx="4921850" cy="1964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21425" y="2375300"/>
            <a:ext cx="3074300" cy="170230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5"/>
          <p:cNvSpPr txBox="1"/>
          <p:nvPr/>
        </p:nvSpPr>
        <p:spPr>
          <a:xfrm>
            <a:off x="250350" y="4293850"/>
            <a:ext cx="4824000" cy="7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6 𑁦 5 = 30                   5 𑁦 5 = 25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8 𑁦 5 = 40                   9 𑁦 5 = 45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6"/>
          <p:cNvPicPr preferRelativeResize="0"/>
          <p:nvPr/>
        </p:nvPicPr>
        <p:blipFill rotWithShape="1">
          <a:blip r:embed="rId3">
            <a:alphaModFix/>
          </a:blip>
          <a:srcRect b="0" l="13850" r="-7308" t="0"/>
          <a:stretch/>
        </p:blipFill>
        <p:spPr>
          <a:xfrm>
            <a:off x="273100" y="122075"/>
            <a:ext cx="4132350" cy="307935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6"/>
          <p:cNvSpPr txBox="1"/>
          <p:nvPr/>
        </p:nvSpPr>
        <p:spPr>
          <a:xfrm>
            <a:off x="4354525" y="242825"/>
            <a:ext cx="4066200" cy="29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5"/>
                </a:solidFill>
                <a:latin typeface="Comic Sans MS"/>
                <a:ea typeface="Comic Sans MS"/>
                <a:cs typeface="Comic Sans MS"/>
                <a:sym typeface="Comic Sans MS"/>
              </a:rPr>
              <a:t>Co wiemy z zadania?:</a:t>
            </a:r>
            <a:endParaRPr sz="2000">
              <a:solidFill>
                <a:schemeClr val="accent5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Comic Sans MS"/>
              <a:buChar char="-"/>
            </a:pPr>
            <a:r>
              <a:rPr lang="pl" sz="2000">
                <a:solidFill>
                  <a:schemeClr val="accent5"/>
                </a:solidFill>
                <a:latin typeface="Comic Sans MS"/>
                <a:ea typeface="Comic Sans MS"/>
                <a:cs typeface="Comic Sans MS"/>
                <a:sym typeface="Comic Sans MS"/>
              </a:rPr>
              <a:t>jest 5 tortów</a:t>
            </a:r>
            <a:endParaRPr sz="2000">
              <a:solidFill>
                <a:schemeClr val="accent5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Comic Sans MS"/>
              <a:buChar char="-"/>
            </a:pPr>
            <a:r>
              <a:rPr lang="pl" sz="2000">
                <a:solidFill>
                  <a:schemeClr val="accent5"/>
                </a:solidFill>
                <a:latin typeface="Comic Sans MS"/>
                <a:ea typeface="Comic Sans MS"/>
                <a:cs typeface="Comic Sans MS"/>
                <a:sym typeface="Comic Sans MS"/>
              </a:rPr>
              <a:t>zużyto do tortów 5 różyczek, 30 wisienek i 20 listków</a:t>
            </a:r>
            <a:endParaRPr sz="2000">
              <a:solidFill>
                <a:schemeClr val="accent5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5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5"/>
                </a:solidFill>
                <a:latin typeface="Comic Sans MS"/>
                <a:ea typeface="Comic Sans MS"/>
                <a:cs typeface="Comic Sans MS"/>
                <a:sym typeface="Comic Sans MS"/>
              </a:rPr>
              <a:t>Czego nie wiemy?</a:t>
            </a:r>
            <a:endParaRPr sz="2000">
              <a:solidFill>
                <a:schemeClr val="accent5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Comic Sans MS"/>
              <a:buChar char="-"/>
            </a:pPr>
            <a:r>
              <a:rPr lang="pl" sz="2000">
                <a:solidFill>
                  <a:schemeClr val="accent5"/>
                </a:solidFill>
                <a:latin typeface="Comic Sans MS"/>
                <a:ea typeface="Comic Sans MS"/>
                <a:cs typeface="Comic Sans MS"/>
                <a:sym typeface="Comic Sans MS"/>
              </a:rPr>
              <a:t>po ile ozdób znalazło się na każdym torcie? </a:t>
            </a:r>
            <a:endParaRPr sz="2000">
              <a:solidFill>
                <a:schemeClr val="accent5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5" name="Google Shape;85;p16"/>
          <p:cNvSpPr txBox="1"/>
          <p:nvPr/>
        </p:nvSpPr>
        <p:spPr>
          <a:xfrm>
            <a:off x="341375" y="3300025"/>
            <a:ext cx="8428500" cy="16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Rozw.: różyczki (5 różyczek i 5 tortów)                         5 : 5 = 1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wisienki  ( 30 wisienek i 5 tortów)                      30 : 5 = 6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listki      ( 20 listków i 5 tortów)                         20 : 5 = 4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Odp.: Na każdym torcie znalazła się 1 różyczka, 6 wisienek i 4 listki.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450" y="122050"/>
            <a:ext cx="3986244" cy="483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7"/>
          <p:cNvPicPr preferRelativeResize="0"/>
          <p:nvPr/>
        </p:nvPicPr>
        <p:blipFill rotWithShape="1">
          <a:blip r:embed="rId3">
            <a:alphaModFix/>
          </a:blip>
          <a:srcRect b="0" l="0" r="0" t="29775"/>
          <a:stretch/>
        </p:blipFill>
        <p:spPr>
          <a:xfrm>
            <a:off x="4682100" y="812062"/>
            <a:ext cx="3986250" cy="3397975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7"/>
          <p:cNvSpPr/>
          <p:nvPr/>
        </p:nvSpPr>
        <p:spPr>
          <a:xfrm>
            <a:off x="7669725" y="1198650"/>
            <a:ext cx="667500" cy="7131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7"/>
          <p:cNvSpPr/>
          <p:nvPr/>
        </p:nvSpPr>
        <p:spPr>
          <a:xfrm>
            <a:off x="5402100" y="3095900"/>
            <a:ext cx="667500" cy="7131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7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45</a:t>
            </a:r>
            <a:endParaRPr sz="1700">
              <a:solidFill>
                <a:srgbClr val="99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4" name="Google Shape;94;p17"/>
          <p:cNvSpPr txBox="1"/>
          <p:nvPr/>
        </p:nvSpPr>
        <p:spPr>
          <a:xfrm>
            <a:off x="7715025" y="1297200"/>
            <a:ext cx="62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rgbClr val="CC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10</a:t>
            </a:r>
            <a:endParaRPr sz="2000">
              <a:solidFill>
                <a:srgbClr val="CC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/>
          <p:nvPr/>
        </p:nvSpPr>
        <p:spPr>
          <a:xfrm>
            <a:off x="854650" y="2260725"/>
            <a:ext cx="7161600" cy="12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Wykonaj zadanie 1 i 2 w kartach ćwiczeń do matematyki   </a:t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str. 18.DLA CHĘTNYCH zadanie 3.</a:t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1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oraz zadanie 1,2 i 3 w kartach pracy str. 47.</a:t>
            </a:r>
            <a:endParaRPr sz="21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00" name="Google Shape;100;p18">
            <a:hlinkClick r:id="rId3"/>
          </p:cNvPr>
          <p:cNvSpPr txBox="1"/>
          <p:nvPr/>
        </p:nvSpPr>
        <p:spPr>
          <a:xfrm>
            <a:off x="493125" y="242750"/>
            <a:ext cx="7457400" cy="9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 u="sng">
                <a:solidFill>
                  <a:schemeClr val="hlink"/>
                </a:solidFill>
                <a:latin typeface="Comic Sans MS"/>
                <a:ea typeface="Comic Sans MS"/>
                <a:cs typeface="Comic Sans MS"/>
                <a:sym typeface="Comic Sans MS"/>
                <a:hlinkClick r:id="rId4"/>
              </a:rPr>
              <a:t>Kliknij TUTAJ, a otworzysz stronę.</a:t>
            </a:r>
            <a:r>
              <a:rPr lang="pl" sz="1500">
                <a:solidFill>
                  <a:srgbClr val="CC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</a:t>
            </a:r>
            <a:r>
              <a:rPr lang="pl" sz="1500" u="sng">
                <a:solidFill>
                  <a:schemeClr val="hlink"/>
                </a:solidFill>
                <a:latin typeface="Comic Sans MS"/>
                <a:ea typeface="Comic Sans MS"/>
                <a:cs typeface="Comic Sans MS"/>
                <a:sym typeface="Comic Sans MS"/>
                <a:hlinkClick r:id="rId5"/>
              </a:rPr>
              <a:t>Kliknij TUTAJ, a otworzysz stronę.</a:t>
            </a:r>
            <a:endParaRPr sz="1500">
              <a:solidFill>
                <a:schemeClr val="accent5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CC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500" u="sng">
                <a:solidFill>
                  <a:schemeClr val="hlink"/>
                </a:solidFill>
                <a:latin typeface="Comic Sans MS"/>
                <a:ea typeface="Comic Sans MS"/>
                <a:cs typeface="Comic Sans MS"/>
                <a:sym typeface="Comic Sans MS"/>
                <a:hlinkClick r:id="rId6"/>
              </a:rPr>
              <a:t>Kliknij TUTAJ, a otworzysz stronę.</a:t>
            </a:r>
            <a:r>
              <a:rPr lang="pl" sz="1500">
                <a:solidFill>
                  <a:schemeClr val="accent5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</a:t>
            </a:r>
            <a:r>
              <a:rPr lang="pl" sz="1500" u="sng">
                <a:solidFill>
                  <a:schemeClr val="hlink"/>
                </a:solidFill>
                <a:latin typeface="Comic Sans MS"/>
                <a:ea typeface="Comic Sans MS"/>
                <a:cs typeface="Comic Sans MS"/>
                <a:sym typeface="Comic Sans MS"/>
                <a:hlinkClick r:id="rId7"/>
              </a:rPr>
              <a:t>Kliknij TUTAJ,  a otworzysz stronę.</a:t>
            </a:r>
            <a:endParaRPr sz="1500">
              <a:solidFill>
                <a:schemeClr val="accent5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Google Shape;101;p18"/>
          <p:cNvSpPr txBox="1"/>
          <p:nvPr/>
        </p:nvSpPr>
        <p:spPr>
          <a:xfrm>
            <a:off x="2465550" y="45525"/>
            <a:ext cx="4157400" cy="2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Poniżej znajdują się linki do gier z mnożeniem :</a:t>
            </a:r>
            <a:endParaRPr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