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9795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66391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355433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41714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572931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75713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10831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05783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1006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74781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65564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58527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29323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0031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48652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08029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5/3/2020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36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trzymający, deszcz, żywność, mężczyzna&#10;&#10;Opis wygenerowany automatycznie">
            <a:extLst>
              <a:ext uri="{FF2B5EF4-FFF2-40B4-BE49-F238E27FC236}">
                <a16:creationId xmlns:a16="http://schemas.microsoft.com/office/drawing/2014/main" id="{255ED8F2-A496-4745-8269-5D68665362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9" t="9091" r="7345"/>
          <a:stretch/>
        </p:blipFill>
        <p:spPr>
          <a:xfrm>
            <a:off x="3114063" y="-1"/>
            <a:ext cx="9077937" cy="7858540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DFA5C614-90A3-4E40-B03C-EE95E922A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774" y="1678666"/>
            <a:ext cx="5286649" cy="2369093"/>
          </a:xfrm>
        </p:spPr>
        <p:txBody>
          <a:bodyPr>
            <a:normAutofit/>
          </a:bodyPr>
          <a:lstStyle/>
          <a:p>
            <a:r>
              <a:rPr lang="pl-PL" sz="7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Dzień Ziemi</a:t>
            </a:r>
            <a:br>
              <a:rPr lang="pl-PL" sz="4800" dirty="0"/>
            </a:br>
            <a:endParaRPr lang="pl-PL" sz="4800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9861E49-75A5-48CE-B976-F06B46E46A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335" y="4050831"/>
            <a:ext cx="4079721" cy="1096901"/>
          </a:xfrm>
        </p:spPr>
        <p:txBody>
          <a:bodyPr>
            <a:normAutofit/>
          </a:bodyPr>
          <a:lstStyle/>
          <a:p>
            <a:pPr algn="ctr"/>
            <a:r>
              <a:rPr lang="pl-PL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pl-P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lasy 1c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3359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split orient="vert"/>
      </p:transition>
    </mc:Choice>
    <mc:Fallback xmlns="">
      <p:transition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Symbol zastępczy zawartości 8" descr="Obraz zawierający siedzi, żywność, zasłona&#10;&#10;Opis wygenerowany automatycznie">
            <a:extLst>
              <a:ext uri="{FF2B5EF4-FFF2-40B4-BE49-F238E27FC236}">
                <a16:creationId xmlns:a16="http://schemas.microsoft.com/office/drawing/2014/main" id="{7C50DDCB-5475-4954-8A46-9121EC871A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98307" y="908405"/>
            <a:ext cx="4990595" cy="4615559"/>
          </a:xfrm>
        </p:spPr>
      </p:pic>
      <p:sp>
        <p:nvSpPr>
          <p:cNvPr id="21" name="pole tekstowe 20">
            <a:extLst>
              <a:ext uri="{FF2B5EF4-FFF2-40B4-BE49-F238E27FC236}">
                <a16:creationId xmlns:a16="http://schemas.microsoft.com/office/drawing/2014/main" id="{78E930FE-9B21-4D62-9CC1-F52A5512FA34}"/>
              </a:ext>
            </a:extLst>
          </p:cNvPr>
          <p:cNvSpPr txBox="1"/>
          <p:nvPr/>
        </p:nvSpPr>
        <p:spPr>
          <a:xfrm>
            <a:off x="2272616" y="5782588"/>
            <a:ext cx="3549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Praca Filipa</a:t>
            </a:r>
          </a:p>
        </p:txBody>
      </p:sp>
      <p:pic>
        <p:nvPicPr>
          <p:cNvPr id="39" name="Obraz 38" descr="Obraz zawierający osoba, stół, wewnątrz, siedzi&#10;&#10;Opis wygenerowany automatycznie">
            <a:extLst>
              <a:ext uri="{FF2B5EF4-FFF2-40B4-BE49-F238E27FC236}">
                <a16:creationId xmlns:a16="http://schemas.microsoft.com/office/drawing/2014/main" id="{99E7A0E7-42B2-4B54-9C77-26AF7545D7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434" y="696467"/>
            <a:ext cx="3971530" cy="5015015"/>
          </a:xfrm>
          <a:prstGeom prst="rect">
            <a:avLst/>
          </a:prstGeom>
        </p:spPr>
      </p:pic>
      <p:sp>
        <p:nvSpPr>
          <p:cNvPr id="40" name="pole tekstowe 39">
            <a:extLst>
              <a:ext uri="{FF2B5EF4-FFF2-40B4-BE49-F238E27FC236}">
                <a16:creationId xmlns:a16="http://schemas.microsoft.com/office/drawing/2014/main" id="{1B551289-8613-47F9-8EA0-929DFD897712}"/>
              </a:ext>
            </a:extLst>
          </p:cNvPr>
          <p:cNvSpPr txBox="1"/>
          <p:nvPr/>
        </p:nvSpPr>
        <p:spPr>
          <a:xfrm>
            <a:off x="7422093" y="5782588"/>
            <a:ext cx="3367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 Praca Wiktorii</a:t>
            </a:r>
          </a:p>
        </p:txBody>
      </p:sp>
    </p:spTree>
    <p:extLst>
      <p:ext uri="{BB962C8B-B14F-4D97-AF65-F5344CB8AC3E}">
        <p14:creationId xmlns:p14="http://schemas.microsoft.com/office/powerpoint/2010/main" val="293438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stół, siedzi, małe, chłopiec&#10;&#10;Opis wygenerowany automatycznie">
            <a:extLst>
              <a:ext uri="{FF2B5EF4-FFF2-40B4-BE49-F238E27FC236}">
                <a16:creationId xmlns:a16="http://schemas.microsoft.com/office/drawing/2014/main" id="{5683A3AF-65B0-415A-956F-071B471D97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72" r="1" b="1"/>
          <a:stretch/>
        </p:blipFill>
        <p:spPr>
          <a:xfrm>
            <a:off x="1085120" y="834360"/>
            <a:ext cx="9850705" cy="5092383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79DCF3EF-B932-4EC7-8848-A62F6AF6EFD4}"/>
              </a:ext>
            </a:extLst>
          </p:cNvPr>
          <p:cNvSpPr txBox="1"/>
          <p:nvPr/>
        </p:nvSpPr>
        <p:spPr>
          <a:xfrm>
            <a:off x="4529797" y="6015171"/>
            <a:ext cx="3108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        Praca Jasia</a:t>
            </a:r>
          </a:p>
        </p:txBody>
      </p:sp>
    </p:spTree>
    <p:extLst>
      <p:ext uri="{BB962C8B-B14F-4D97-AF65-F5344CB8AC3E}">
        <p14:creationId xmlns:p14="http://schemas.microsoft.com/office/powerpoint/2010/main" val="411710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wewnątrz, stół, tort, urodziny&#10;&#10;Opis wygenerowany automatycznie">
            <a:extLst>
              <a:ext uri="{FF2B5EF4-FFF2-40B4-BE49-F238E27FC236}">
                <a16:creationId xmlns:a16="http://schemas.microsoft.com/office/drawing/2014/main" id="{EE6EA091-739C-4F2E-9B74-D84793429C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18" r="1" b="3055"/>
          <a:stretch/>
        </p:blipFill>
        <p:spPr>
          <a:xfrm>
            <a:off x="1147645" y="852397"/>
            <a:ext cx="9747912" cy="5039243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5F9C0C52-D91F-43BD-B398-86DDEF4856FD}"/>
              </a:ext>
            </a:extLst>
          </p:cNvPr>
          <p:cNvSpPr txBox="1"/>
          <p:nvPr/>
        </p:nvSpPr>
        <p:spPr>
          <a:xfrm>
            <a:off x="4332849" y="5968563"/>
            <a:ext cx="4290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          Praca Kamila</a:t>
            </a:r>
          </a:p>
        </p:txBody>
      </p:sp>
    </p:spTree>
    <p:extLst>
      <p:ext uri="{BB962C8B-B14F-4D97-AF65-F5344CB8AC3E}">
        <p14:creationId xmlns:p14="http://schemas.microsoft.com/office/powerpoint/2010/main" val="297945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budynek, siedzi, podłoże, leżące&#10;&#10;Opis wygenerowany automatycznie">
            <a:extLst>
              <a:ext uri="{FF2B5EF4-FFF2-40B4-BE49-F238E27FC236}">
                <a16:creationId xmlns:a16="http://schemas.microsoft.com/office/drawing/2014/main" id="{DAD72EB6-0796-4B24-A801-949DBCBA7B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0" t="1547" r="12979" b="1"/>
          <a:stretch/>
        </p:blipFill>
        <p:spPr>
          <a:xfrm>
            <a:off x="954143" y="829667"/>
            <a:ext cx="4806992" cy="4614848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517E9F7B-56C0-4A93-81B4-CEFEDA6B6CE2}"/>
              </a:ext>
            </a:extLst>
          </p:cNvPr>
          <p:cNvSpPr txBox="1"/>
          <p:nvPr/>
        </p:nvSpPr>
        <p:spPr>
          <a:xfrm>
            <a:off x="2349305" y="5725551"/>
            <a:ext cx="279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  Praca Lidzi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9FD25178-231F-4EB3-839E-BBE3AB2A21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37220" y="1088447"/>
            <a:ext cx="4676907" cy="4159348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50033A28-DFB7-45B7-B5C4-875A23E36119}"/>
              </a:ext>
            </a:extLst>
          </p:cNvPr>
          <p:cNvSpPr txBox="1"/>
          <p:nvPr/>
        </p:nvSpPr>
        <p:spPr>
          <a:xfrm>
            <a:off x="7386358" y="5725551"/>
            <a:ext cx="2441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Praca Martynki</a:t>
            </a:r>
          </a:p>
        </p:txBody>
      </p:sp>
    </p:spTree>
    <p:extLst>
      <p:ext uri="{BB962C8B-B14F-4D97-AF65-F5344CB8AC3E}">
        <p14:creationId xmlns:p14="http://schemas.microsoft.com/office/powerpoint/2010/main" val="261404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stół, siedzi, zielony, mały&#10;&#10;Opis wygenerowany automatycznie">
            <a:extLst>
              <a:ext uri="{FF2B5EF4-FFF2-40B4-BE49-F238E27FC236}">
                <a16:creationId xmlns:a16="http://schemas.microsoft.com/office/drawing/2014/main" id="{EA8101B8-DB1E-4585-B742-AD2F98D5C6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3" r="1" b="12480"/>
          <a:stretch/>
        </p:blipFill>
        <p:spPr>
          <a:xfrm>
            <a:off x="1147644" y="760851"/>
            <a:ext cx="9896711" cy="5116166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3F7254C-38E9-42B6-BC2E-2F44646F6218}"/>
              </a:ext>
            </a:extLst>
          </p:cNvPr>
          <p:cNvSpPr txBox="1"/>
          <p:nvPr/>
        </p:nvSpPr>
        <p:spPr>
          <a:xfrm>
            <a:off x="4515729" y="5978769"/>
            <a:ext cx="308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         Praca Natalki</a:t>
            </a:r>
          </a:p>
        </p:txBody>
      </p:sp>
    </p:spTree>
    <p:extLst>
      <p:ext uri="{BB962C8B-B14F-4D97-AF65-F5344CB8AC3E}">
        <p14:creationId xmlns:p14="http://schemas.microsoft.com/office/powerpoint/2010/main" val="63567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stół&#10;&#10;Opis wygenerowany automatycznie">
            <a:extLst>
              <a:ext uri="{FF2B5EF4-FFF2-40B4-BE49-F238E27FC236}">
                <a16:creationId xmlns:a16="http://schemas.microsoft.com/office/drawing/2014/main" id="{BB062E24-821C-4C77-B22F-C3DBE76FD6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3" r="41375" b="-1"/>
          <a:stretch/>
        </p:blipFill>
        <p:spPr>
          <a:xfrm>
            <a:off x="1532217" y="714773"/>
            <a:ext cx="4096421" cy="5224531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C6ADB69-11EF-452F-A225-D0CCEE456BEB}"/>
              </a:ext>
            </a:extLst>
          </p:cNvPr>
          <p:cNvSpPr txBox="1"/>
          <p:nvPr/>
        </p:nvSpPr>
        <p:spPr>
          <a:xfrm>
            <a:off x="1856935" y="5939304"/>
            <a:ext cx="2363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          Praca Olka J</a:t>
            </a:r>
            <a:r>
              <a:rPr lang="pl-PL" dirty="0"/>
              <a:t>.</a:t>
            </a:r>
          </a:p>
        </p:txBody>
      </p:sp>
      <p:pic>
        <p:nvPicPr>
          <p:cNvPr id="8" name="Obraz 7" descr="Obraz zawierający wewnątrz, stół, siedzi, zlew&#10;&#10;Opis wygenerowany automatycznie">
            <a:extLst>
              <a:ext uri="{FF2B5EF4-FFF2-40B4-BE49-F238E27FC236}">
                <a16:creationId xmlns:a16="http://schemas.microsoft.com/office/drawing/2014/main" id="{A507B650-0107-4989-A140-7751DE4AB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14384" y="1561594"/>
            <a:ext cx="5237221" cy="3539263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DC381E9D-DE93-4E15-BC70-48AAA9F1C3FD}"/>
              </a:ext>
            </a:extLst>
          </p:cNvPr>
          <p:cNvSpPr txBox="1"/>
          <p:nvPr/>
        </p:nvSpPr>
        <p:spPr>
          <a:xfrm>
            <a:off x="7104328" y="5941381"/>
            <a:ext cx="2102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    Praca Olka P.</a:t>
            </a:r>
          </a:p>
        </p:txBody>
      </p:sp>
    </p:spTree>
    <p:extLst>
      <p:ext uri="{BB962C8B-B14F-4D97-AF65-F5344CB8AC3E}">
        <p14:creationId xmlns:p14="http://schemas.microsoft.com/office/powerpoint/2010/main" val="308487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wewnątrz, stół, siedzi, małe&#10;&#10;Opis wygenerowany automatycznie">
            <a:extLst>
              <a:ext uri="{FF2B5EF4-FFF2-40B4-BE49-F238E27FC236}">
                <a16:creationId xmlns:a16="http://schemas.microsoft.com/office/drawing/2014/main" id="{3FA03A06-8FBD-4D7D-9432-140F88A5BD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99"/>
          <a:stretch/>
        </p:blipFill>
        <p:spPr>
          <a:xfrm>
            <a:off x="1216957" y="890670"/>
            <a:ext cx="9567223" cy="4945835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3DFB87D-1E6C-41C4-B7F9-70B17A7A3844}"/>
              </a:ext>
            </a:extLst>
          </p:cNvPr>
          <p:cNvSpPr txBox="1"/>
          <p:nvPr/>
        </p:nvSpPr>
        <p:spPr>
          <a:xfrm>
            <a:off x="5050621" y="5906978"/>
            <a:ext cx="3573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Praca Tomka</a:t>
            </a:r>
          </a:p>
        </p:txBody>
      </p:sp>
    </p:spTree>
    <p:extLst>
      <p:ext uri="{BB962C8B-B14F-4D97-AF65-F5344CB8AC3E}">
        <p14:creationId xmlns:p14="http://schemas.microsoft.com/office/powerpoint/2010/main" val="285743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Isosceles Triangle 4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Isosceles Triangle 4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6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wewnątrz, stół, siedzi, przód&#10;&#10;Opis wygenerowany automatycznie">
            <a:extLst>
              <a:ext uri="{FF2B5EF4-FFF2-40B4-BE49-F238E27FC236}">
                <a16:creationId xmlns:a16="http://schemas.microsoft.com/office/drawing/2014/main" id="{325FDFEC-AC1B-4D5D-91A0-A562FE8893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1" r="1" b="32058"/>
          <a:stretch/>
        </p:blipFill>
        <p:spPr>
          <a:xfrm>
            <a:off x="742160" y="1040114"/>
            <a:ext cx="5741097" cy="446473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B5397CB3-D994-4148-8682-0F64B1D5F88B}"/>
              </a:ext>
            </a:extLst>
          </p:cNvPr>
          <p:cNvSpPr txBox="1"/>
          <p:nvPr/>
        </p:nvSpPr>
        <p:spPr>
          <a:xfrm>
            <a:off x="2110737" y="5670470"/>
            <a:ext cx="2718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Praca Wiktorii N.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6AB070E5-E779-476A-AE86-A3EC5D073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504" y="1040114"/>
            <a:ext cx="3411114" cy="4548152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EDCAEC5E-4A26-4952-AAAD-7F90C4B0475E}"/>
              </a:ext>
            </a:extLst>
          </p:cNvPr>
          <p:cNvSpPr txBox="1"/>
          <p:nvPr/>
        </p:nvSpPr>
        <p:spPr>
          <a:xfrm>
            <a:off x="8029284" y="5698994"/>
            <a:ext cx="243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Praca Wojtka</a:t>
            </a:r>
          </a:p>
        </p:txBody>
      </p:sp>
    </p:spTree>
    <p:extLst>
      <p:ext uri="{BB962C8B-B14F-4D97-AF65-F5344CB8AC3E}">
        <p14:creationId xmlns:p14="http://schemas.microsoft.com/office/powerpoint/2010/main" val="364857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pudełko, stół&#10;&#10;Opis wygenerowany automatycznie">
            <a:extLst>
              <a:ext uri="{FF2B5EF4-FFF2-40B4-BE49-F238E27FC236}">
                <a16:creationId xmlns:a16="http://schemas.microsoft.com/office/drawing/2014/main" id="{3AA2C4D1-2B1F-4B2F-9323-80C78BA037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97114" y="-1287635"/>
            <a:ext cx="5081577" cy="9213137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D10D6FF2-8F64-425D-874F-147F78D4E4D5}"/>
              </a:ext>
            </a:extLst>
          </p:cNvPr>
          <p:cNvSpPr txBox="1"/>
          <p:nvPr/>
        </p:nvSpPr>
        <p:spPr>
          <a:xfrm>
            <a:off x="4009292" y="5859722"/>
            <a:ext cx="3713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          Praca Mikołaja</a:t>
            </a:r>
          </a:p>
        </p:txBody>
      </p:sp>
    </p:spTree>
    <p:extLst>
      <p:ext uri="{BB962C8B-B14F-4D97-AF65-F5344CB8AC3E}">
        <p14:creationId xmlns:p14="http://schemas.microsoft.com/office/powerpoint/2010/main" val="491157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trzymający, deszcz, żywność, mężczyzna&#10;&#10;Opis wygenerowany automatycznie">
            <a:extLst>
              <a:ext uri="{FF2B5EF4-FFF2-40B4-BE49-F238E27FC236}">
                <a16:creationId xmlns:a16="http://schemas.microsoft.com/office/drawing/2014/main" id="{37724A2F-78A1-4B44-991F-C94FEB83BD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26711" b="2756"/>
          <a:stretch/>
        </p:blipFill>
        <p:spPr>
          <a:xfrm>
            <a:off x="-1613095" y="10"/>
            <a:ext cx="13805096" cy="7765356"/>
          </a:xfrm>
          <a:prstGeom prst="rect">
            <a:avLst/>
          </a:prstGeom>
        </p:spPr>
      </p:pic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167F201-EA3A-41F3-8305-5985A44A9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FFD44D11-B1C5-420A-9591-370DC8BAA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84541" y="0"/>
            <a:ext cx="7315200" cy="6858000"/>
          </a:xfrm>
          <a:prstGeom prst="parallelogram">
            <a:avLst>
              <a:gd name="adj" fmla="val 14937"/>
            </a:avLst>
          </a:prstGeom>
          <a:solidFill>
            <a:schemeClr val="bg1">
              <a:alpha val="9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FF46BC6-C78D-47E7-87CF-A1DD38B02B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E3C958F-F320-49F4-9AB7-FD2F51A77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23">
            <a:extLst>
              <a:ext uri="{FF2B5EF4-FFF2-40B4-BE49-F238E27FC236}">
                <a16:creationId xmlns:a16="http://schemas.microsoft.com/office/drawing/2014/main" id="{1C4DC544-6AEA-484E-A978-32384E2F9B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25">
            <a:extLst>
              <a:ext uri="{FF2B5EF4-FFF2-40B4-BE49-F238E27FC236}">
                <a16:creationId xmlns:a16="http://schemas.microsoft.com/office/drawing/2014/main" id="{A1F1470C-B594-449D-A8CD-EB7BC156F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B809F8B1-FE88-427F-98C6-1B8CFED80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B6E820E-7757-4302-84CB-C6F5C7E715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4200" y="1678665"/>
            <a:ext cx="4569803" cy="236913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l-PL" sz="3800"/>
              <a:t>22 kwietnia klasa 1c obchodziła Światowy Dzień Ziemi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A19DB9E-44CC-438C-891B-4915F93C5E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00964" y="4050832"/>
            <a:ext cx="4573037" cy="1096899"/>
          </a:xfrm>
        </p:spPr>
        <p:txBody>
          <a:bodyPr>
            <a:normAutofit/>
          </a:bodyPr>
          <a:lstStyle/>
          <a:p>
            <a:r>
              <a:rPr lang="pl-PL" b="1"/>
              <a:t>Z tej okazji uczniowie zapoznali się z takimi pojęciami jak </a:t>
            </a:r>
          </a:p>
          <a:p>
            <a:r>
              <a:rPr lang="pl-PL" b="1" i="1"/>
              <a:t>EKOLOGIA I  RECYKLING</a:t>
            </a:r>
          </a:p>
        </p:txBody>
      </p:sp>
      <p:sp>
        <p:nvSpPr>
          <p:cNvPr id="26" name="Rectangle 27">
            <a:extLst>
              <a:ext uri="{FF2B5EF4-FFF2-40B4-BE49-F238E27FC236}">
                <a16:creationId xmlns:a16="http://schemas.microsoft.com/office/drawing/2014/main" id="{2050D290-680D-48D7-9488-498F59E54F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Rectangle 28">
            <a:extLst>
              <a:ext uri="{FF2B5EF4-FFF2-40B4-BE49-F238E27FC236}">
                <a16:creationId xmlns:a16="http://schemas.microsoft.com/office/drawing/2014/main" id="{E8C81616-E276-41D8-92C5-1C891FE99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6BBDB21-2BF1-4C2F-A790-19FBC789C3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E78FF87C-9F4A-4F75-998D-3ECB6543B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478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roup 110">
            <a:extLst>
              <a:ext uri="{FF2B5EF4-FFF2-40B4-BE49-F238E27FC236}">
                <a16:creationId xmlns:a16="http://schemas.microsoft.com/office/drawing/2014/main" id="{88C9B83F-64CD-41C1-925F-A08801FFD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1655065-0BD7-4422-BEC0-4401E99809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4DDD90AC-ABEC-4A76-9C9C-AD0A5F8FC7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Rectangle 23">
              <a:extLst>
                <a:ext uri="{FF2B5EF4-FFF2-40B4-BE49-F238E27FC236}">
                  <a16:creationId xmlns:a16="http://schemas.microsoft.com/office/drawing/2014/main" id="{21A8AFEF-EC50-4C0B-9C64-814B76C82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5" name="Rectangle 25">
              <a:extLst>
                <a:ext uri="{FF2B5EF4-FFF2-40B4-BE49-F238E27FC236}">
                  <a16:creationId xmlns:a16="http://schemas.microsoft.com/office/drawing/2014/main" id="{CAFAA800-E117-4357-84E4-56B63EA03E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6" name="Isosceles Triangle 115">
              <a:extLst>
                <a:ext uri="{FF2B5EF4-FFF2-40B4-BE49-F238E27FC236}">
                  <a16:creationId xmlns:a16="http://schemas.microsoft.com/office/drawing/2014/main" id="{8DDFC9F4-3B45-402D-8AD7-60B3F08ED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7" name="Rectangle 27">
              <a:extLst>
                <a:ext uri="{FF2B5EF4-FFF2-40B4-BE49-F238E27FC236}">
                  <a16:creationId xmlns:a16="http://schemas.microsoft.com/office/drawing/2014/main" id="{F26A0854-FBE4-4587-B349-06BE192BD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8" name="Rectangle 28">
              <a:extLst>
                <a:ext uri="{FF2B5EF4-FFF2-40B4-BE49-F238E27FC236}">
                  <a16:creationId xmlns:a16="http://schemas.microsoft.com/office/drawing/2014/main" id="{54A9C4C6-FF7D-470E-BFCA-CE4F60A1F0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9" name="Rectangle 29">
              <a:extLst>
                <a:ext uri="{FF2B5EF4-FFF2-40B4-BE49-F238E27FC236}">
                  <a16:creationId xmlns:a16="http://schemas.microsoft.com/office/drawing/2014/main" id="{B1721EA8-4871-45D4-B78F-AE805A300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0" name="Isosceles Triangle 119">
              <a:extLst>
                <a:ext uri="{FF2B5EF4-FFF2-40B4-BE49-F238E27FC236}">
                  <a16:creationId xmlns:a16="http://schemas.microsoft.com/office/drawing/2014/main" id="{E5763971-E3A3-45C6-9BA8-2E032C7A5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1" name="Isosceles Triangle 120">
              <a:extLst>
                <a:ext uri="{FF2B5EF4-FFF2-40B4-BE49-F238E27FC236}">
                  <a16:creationId xmlns:a16="http://schemas.microsoft.com/office/drawing/2014/main" id="{32752E94-0E01-4AF5-A43A-F2FAD8737C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7" name="Symbol zastępczy zawartości 6" descr="Obraz zawierający trzymający, deszcz, żywność, mężczyzna&#10;&#10;Opis wygenerowany automatycznie">
            <a:extLst>
              <a:ext uri="{FF2B5EF4-FFF2-40B4-BE49-F238E27FC236}">
                <a16:creationId xmlns:a16="http://schemas.microsoft.com/office/drawing/2014/main" id="{CCC40A48-D689-4F31-AEE7-668FF4104A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2" t="9091" r="22440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85EC7431-EB50-4430-809D-AF9ED64A8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4845" y="1678664"/>
            <a:ext cx="5222251" cy="307886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4800" b="1" dirty="0" err="1">
                <a:solidFill>
                  <a:schemeClr val="tx1"/>
                </a:solidFill>
              </a:rPr>
              <a:t>Poznali</a:t>
            </a:r>
            <a:r>
              <a:rPr lang="en-US" sz="4800" b="1" dirty="0">
                <a:solidFill>
                  <a:schemeClr val="tx1"/>
                </a:solidFill>
              </a:rPr>
              <a:t> </a:t>
            </a:r>
            <a:r>
              <a:rPr lang="en-US" sz="4800" b="1" dirty="0" err="1">
                <a:solidFill>
                  <a:schemeClr val="tx1"/>
                </a:solidFill>
              </a:rPr>
              <a:t>sposoby</a:t>
            </a:r>
            <a:r>
              <a:rPr lang="en-US" sz="4800" b="1" dirty="0">
                <a:solidFill>
                  <a:schemeClr val="tx1"/>
                </a:solidFill>
              </a:rPr>
              <a:t> </a:t>
            </a:r>
            <a:r>
              <a:rPr lang="en-US" sz="4800" b="1" dirty="0" err="1">
                <a:solidFill>
                  <a:schemeClr val="tx1"/>
                </a:solidFill>
              </a:rPr>
              <a:t>pomocy</a:t>
            </a:r>
            <a:r>
              <a:rPr lang="en-US" sz="4800" b="1" dirty="0">
                <a:solidFill>
                  <a:schemeClr val="tx1"/>
                </a:solidFill>
              </a:rPr>
              <a:t> </a:t>
            </a:r>
            <a:r>
              <a:rPr lang="en-US" sz="4800" b="1" dirty="0" err="1">
                <a:solidFill>
                  <a:schemeClr val="tx1"/>
                </a:solidFill>
              </a:rPr>
              <a:t>naszej</a:t>
            </a:r>
            <a:r>
              <a:rPr lang="en-US" sz="4800" b="1" dirty="0">
                <a:solidFill>
                  <a:schemeClr val="tx1"/>
                </a:solidFill>
              </a:rPr>
              <a:t> </a:t>
            </a:r>
            <a:r>
              <a:rPr lang="en-US" sz="4800" b="1" dirty="0" err="1">
                <a:solidFill>
                  <a:schemeClr val="tx1"/>
                </a:solidFill>
              </a:rPr>
              <a:t>Planecie</a:t>
            </a:r>
            <a:endParaRPr lang="en-US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06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EA39187-0197-4C1D-BE4A-06B353C7B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E0FD730-D6BC-440A-89CF-7AA0C22C2F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382DE6-64CB-4577-89E8-47941290A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3ABD17EF-A676-4770-A8C8-E83BA02300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380D4582-A9DE-4A6E-8537-EFC4F860C3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66B8CF3-0959-4E8D-8F3A-AF62F21D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97D4D559-2783-4E84-BB73-7F51D02357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8834FE36-E841-40B5-9465-1CFC99ED55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1A4197A1-AE79-4DC1-9E3A-845B40BA80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26F6688-CBD0-42EE-9B90-25100FE89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EF23F9BB-FC2E-48BA-8E63-A4436C28DA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0520878B-C716-40E7-8B90-E5BCA23CD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597" y="4569504"/>
            <a:ext cx="8288035" cy="109665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b="1" dirty="0" err="1">
                <a:solidFill>
                  <a:schemeClr val="tx1"/>
                </a:solidFill>
              </a:rPr>
              <a:t>Oszczędzaj</a:t>
            </a:r>
            <a:r>
              <a:rPr lang="en-US" sz="3400" b="1" dirty="0">
                <a:solidFill>
                  <a:schemeClr val="tx1"/>
                </a:solidFill>
              </a:rPr>
              <a:t> </a:t>
            </a:r>
            <a:r>
              <a:rPr lang="en-US" sz="3400" b="1" dirty="0" err="1">
                <a:solidFill>
                  <a:schemeClr val="tx1"/>
                </a:solidFill>
              </a:rPr>
              <a:t>wodę</a:t>
            </a:r>
            <a:r>
              <a:rPr lang="en-US" sz="3400" b="1" dirty="0">
                <a:solidFill>
                  <a:schemeClr val="tx1"/>
                </a:solidFill>
              </a:rPr>
              <a:t>!        </a:t>
            </a:r>
            <a:r>
              <a:rPr lang="en-US" sz="3400" b="1" dirty="0" err="1">
                <a:solidFill>
                  <a:schemeClr val="tx1"/>
                </a:solidFill>
              </a:rPr>
              <a:t>Segreguj</a:t>
            </a:r>
            <a:r>
              <a:rPr lang="en-US" sz="3400" b="1" dirty="0">
                <a:solidFill>
                  <a:schemeClr val="tx1"/>
                </a:solidFill>
              </a:rPr>
              <a:t> </a:t>
            </a:r>
            <a:r>
              <a:rPr lang="en-US" sz="3400" b="1" dirty="0" err="1">
                <a:solidFill>
                  <a:schemeClr val="tx1"/>
                </a:solidFill>
              </a:rPr>
              <a:t>śmieci</a:t>
            </a:r>
            <a:r>
              <a:rPr lang="en-US" sz="3400" b="1" dirty="0">
                <a:solidFill>
                  <a:schemeClr val="tx1"/>
                </a:solidFill>
              </a:rPr>
              <a:t>!</a:t>
            </a:r>
          </a:p>
        </p:txBody>
      </p:sp>
      <p:pic>
        <p:nvPicPr>
          <p:cNvPr id="4" name="Symbol zastępczy zawartości 3" descr="Obraz zawierający wewnątrz, stół, siedzi, zielony&#10;&#10;Opis wygenerowany automatycznie">
            <a:extLst>
              <a:ext uri="{FF2B5EF4-FFF2-40B4-BE49-F238E27FC236}">
                <a16:creationId xmlns:a16="http://schemas.microsoft.com/office/drawing/2014/main" id="{6303E95B-09B3-4B6E-8484-7852C85F3C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74" r="-1" b="-1"/>
          <a:stretch/>
        </p:blipFill>
        <p:spPr>
          <a:xfrm>
            <a:off x="676777" y="609600"/>
            <a:ext cx="4338909" cy="3635025"/>
          </a:xfrm>
          <a:custGeom>
            <a:avLst/>
            <a:gdLst/>
            <a:ahLst/>
            <a:cxnLst/>
            <a:rect l="l" t="t" r="r" b="b"/>
            <a:pathLst>
              <a:path w="4338909" h="3635025">
                <a:moveTo>
                  <a:pt x="529088" y="0"/>
                </a:moveTo>
                <a:lnTo>
                  <a:pt x="4338909" y="0"/>
                </a:lnTo>
                <a:lnTo>
                  <a:pt x="4338909" y="3635025"/>
                </a:lnTo>
                <a:lnTo>
                  <a:pt x="0" y="3635025"/>
                </a:lnTo>
                <a:close/>
              </a:path>
            </a:pathLst>
          </a:custGeom>
        </p:spPr>
      </p:pic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931F28EE-16EB-4651-B2CB-6773D800CF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2951" r="6377"/>
          <a:stretch/>
        </p:blipFill>
        <p:spPr>
          <a:xfrm>
            <a:off x="5284628" y="617772"/>
            <a:ext cx="4029716" cy="363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65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8C9B83F-64CD-41C1-925F-A08801FFD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1655065-0BD7-4422-BEC0-4401E99809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DDD90AC-ABEC-4A76-9C9C-AD0A5F8FC7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21A8AFEF-EC50-4C0B-9C64-814B76C82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CAFAA800-E117-4357-84E4-56B63EA03E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8DDFC9F4-3B45-402D-8AD7-60B3F08ED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F26A0854-FBE4-4587-B349-06BE192BD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54A9C4C6-FF7D-470E-BFCA-CE4F60A1F0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1721EA8-4871-45D4-B78F-AE805A300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E5763971-E3A3-45C6-9BA8-2E032C7A5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32752E94-0E01-4AF5-A43A-F2FAD8737C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5" name="Symbol zastępczy zawartości 4" descr="Obraz zawierający trawa, zewnętrzne, osoba, chłopiec&#10;&#10;Opis wygenerowany automatycznie">
            <a:extLst>
              <a:ext uri="{FF2B5EF4-FFF2-40B4-BE49-F238E27FC236}">
                <a16:creationId xmlns:a16="http://schemas.microsoft.com/office/drawing/2014/main" id="{A6E829DC-31F4-480C-914B-2FFD910749A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49215" t="9091" r="3049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1D3C0952-4F18-4AB8-8064-FB2783B0E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563" y="1678665"/>
            <a:ext cx="3887839" cy="23721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4600" b="1" dirty="0" err="1">
                <a:solidFill>
                  <a:schemeClr val="tx1"/>
                </a:solidFill>
              </a:rPr>
              <a:t>Sadź</a:t>
            </a:r>
            <a:r>
              <a:rPr lang="en-US" sz="4600" b="1" dirty="0">
                <a:solidFill>
                  <a:schemeClr val="tx1"/>
                </a:solidFill>
              </a:rPr>
              <a:t> </a:t>
            </a:r>
            <a:r>
              <a:rPr lang="en-US" sz="4600" b="1" dirty="0" err="1">
                <a:solidFill>
                  <a:schemeClr val="tx1"/>
                </a:solidFill>
              </a:rPr>
              <a:t>drzewa</a:t>
            </a:r>
            <a:r>
              <a:rPr lang="en-US" sz="4600" b="1" dirty="0">
                <a:solidFill>
                  <a:schemeClr val="tx1"/>
                </a:solidFill>
              </a:rPr>
              <a:t> </a:t>
            </a:r>
            <a:r>
              <a:rPr lang="en-US" sz="4600" b="1" dirty="0" err="1">
                <a:solidFill>
                  <a:schemeClr val="tx1"/>
                </a:solidFill>
              </a:rPr>
              <a:t>i</a:t>
            </a:r>
            <a:r>
              <a:rPr lang="en-US" sz="4600" b="1" dirty="0">
                <a:solidFill>
                  <a:schemeClr val="tx1"/>
                </a:solidFill>
              </a:rPr>
              <a:t> </a:t>
            </a:r>
            <a:r>
              <a:rPr lang="en-US" sz="4600" b="1" dirty="0" err="1">
                <a:solidFill>
                  <a:schemeClr val="tx1"/>
                </a:solidFill>
              </a:rPr>
              <a:t>dbaj</a:t>
            </a:r>
            <a:r>
              <a:rPr lang="en-US" sz="4600" b="1" dirty="0">
                <a:solidFill>
                  <a:schemeClr val="tx1"/>
                </a:solidFill>
              </a:rPr>
              <a:t> o </a:t>
            </a:r>
            <a:r>
              <a:rPr lang="en-US" sz="4600" b="1" dirty="0" err="1">
                <a:solidFill>
                  <a:schemeClr val="tx1"/>
                </a:solidFill>
              </a:rPr>
              <a:t>rośliny</a:t>
            </a:r>
            <a:r>
              <a:rPr lang="en-US" sz="4600" b="1" dirty="0">
                <a:solidFill>
                  <a:schemeClr val="tx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88608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8C9B83F-64CD-41C1-925F-A08801FFD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1655065-0BD7-4422-BEC0-4401E99809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DDD90AC-ABEC-4A76-9C9C-AD0A5F8FC7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21A8AFEF-EC50-4C0B-9C64-814B76C82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CAFAA800-E117-4357-84E4-56B63EA03E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8DDFC9F4-3B45-402D-8AD7-60B3F08ED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F26A0854-FBE4-4587-B349-06BE192BD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54A9C4C6-FF7D-470E-BFCA-CE4F60A1F0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1721EA8-4871-45D4-B78F-AE805A300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E5763971-E3A3-45C6-9BA8-2E032C7A5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2752E94-0E01-4AF5-A43A-F2FAD8737C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4" name="Symbol zastępczy zawartości 3" descr="Obraz zawierający woda&#10;&#10;Opis wygenerowany automatycznie">
            <a:extLst>
              <a:ext uri="{FF2B5EF4-FFF2-40B4-BE49-F238E27FC236}">
                <a16:creationId xmlns:a16="http://schemas.microsoft.com/office/drawing/2014/main" id="{25CE9925-2173-4DA8-B4B0-22D0F14528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643" t="8005" r="25869" b="-1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CB6A621-2795-4555-8A2C-7B74A3DD0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563" y="1678665"/>
            <a:ext cx="3887839" cy="23721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b="1" dirty="0" err="1">
                <a:solidFill>
                  <a:schemeClr val="tx1"/>
                </a:solidFill>
              </a:rPr>
              <a:t>Oszczędzaj</a:t>
            </a:r>
            <a:r>
              <a:rPr lang="en-US" sz="5400" b="1" dirty="0">
                <a:solidFill>
                  <a:schemeClr val="tx1"/>
                </a:solidFill>
              </a:rPr>
              <a:t> </a:t>
            </a:r>
            <a:r>
              <a:rPr lang="en-US" sz="5400" b="1" dirty="0" err="1">
                <a:solidFill>
                  <a:schemeClr val="tx1"/>
                </a:solidFill>
              </a:rPr>
              <a:t>energię</a:t>
            </a:r>
            <a:r>
              <a:rPr lang="pl-PL" sz="5400" b="1" dirty="0">
                <a:solidFill>
                  <a:schemeClr val="tx1"/>
                </a:solidFill>
              </a:rPr>
              <a:t>!</a:t>
            </a:r>
            <a:endParaRPr lang="en-US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27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8C9B83F-64CD-41C1-925F-A08801FFD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1655065-0BD7-4422-BEC0-4401E99809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DDD90AC-ABEC-4A76-9C9C-AD0A5F8FC7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21A8AFEF-EC50-4C0B-9C64-814B76C82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CAFAA800-E117-4357-84E4-56B63EA03E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8DDFC9F4-3B45-402D-8AD7-60B3F08ED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F26A0854-FBE4-4587-B349-06BE192BD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54A9C4C6-FF7D-470E-BFCA-CE4F60A1F0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1721EA8-4871-45D4-B78F-AE805A300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E5763971-E3A3-45C6-9BA8-2E032C7A5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2752E94-0E01-4AF5-A43A-F2FAD8737C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4" name="Symbol zastępczy zawartości 3" descr="Obraz zawierający zwierzę, ssak, zewnętrzne, stojące&#10;&#10;Opis wygenerowany automatycznie">
            <a:extLst>
              <a:ext uri="{FF2B5EF4-FFF2-40B4-BE49-F238E27FC236}">
                <a16:creationId xmlns:a16="http://schemas.microsoft.com/office/drawing/2014/main" id="{3E3D63F3-F990-4D45-8EE1-521BFA27DD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712" r="18909" b="9090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BB53F889-B3A4-473B-A0B5-8FCD6372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563" y="1678665"/>
            <a:ext cx="3887839" cy="23721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b="1" dirty="0" err="1">
                <a:solidFill>
                  <a:schemeClr val="tx1"/>
                </a:solidFill>
              </a:rPr>
              <a:t>Dbaj</a:t>
            </a:r>
            <a:r>
              <a:rPr lang="en-US" sz="5400" b="1" dirty="0">
                <a:solidFill>
                  <a:schemeClr val="tx1"/>
                </a:solidFill>
              </a:rPr>
              <a:t> o </a:t>
            </a:r>
            <a:r>
              <a:rPr lang="en-US" sz="5400" b="1" dirty="0" err="1">
                <a:solidFill>
                  <a:schemeClr val="tx1"/>
                </a:solidFill>
              </a:rPr>
              <a:t>zwierzęta</a:t>
            </a:r>
            <a:r>
              <a:rPr lang="en-US" sz="5400" b="1" dirty="0">
                <a:solidFill>
                  <a:schemeClr val="tx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855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3F2300-8EF5-4FC4-85AF-6EAEB8181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endParaRPr lang="pl-PL" b="1"/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8D5BA9F2-AE01-4B91-81DF-282DE37B4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1378227"/>
            <a:ext cx="4064439" cy="466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4000" b="1" dirty="0">
                <a:solidFill>
                  <a:schemeClr val="tx1"/>
                </a:solidFill>
              </a:rPr>
              <a:t>Z tej okazji uczniowie 1c postanowili dać coś od siebie… </a:t>
            </a:r>
          </a:p>
        </p:txBody>
      </p:sp>
      <p:pic>
        <p:nvPicPr>
          <p:cNvPr id="9" name="Obraz 8" descr="Obraz zawierający trzymający, deszcz, żywność, mężczyzna&#10;&#10;Opis wygenerowany automatycznie">
            <a:extLst>
              <a:ext uri="{FF2B5EF4-FFF2-40B4-BE49-F238E27FC236}">
                <a16:creationId xmlns:a16="http://schemas.microsoft.com/office/drawing/2014/main" id="{506B4947-7FA6-4D3A-9854-8154F4E566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1" r="21335" b="-1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7437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CF52AF85-C906-43A0-B3A0-0D9DCCA20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1" r="1" b="8852"/>
          <a:stretch/>
        </p:blipFill>
        <p:spPr>
          <a:xfrm>
            <a:off x="1293014" y="811184"/>
            <a:ext cx="9701983" cy="501550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21720A5F-D242-49C3-90C4-EA512C88C030}"/>
              </a:ext>
            </a:extLst>
          </p:cNvPr>
          <p:cNvSpPr txBox="1"/>
          <p:nvPr/>
        </p:nvSpPr>
        <p:spPr>
          <a:xfrm flipH="1">
            <a:off x="4766732" y="5835151"/>
            <a:ext cx="1814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Praca Bartka B.    </a:t>
            </a:r>
          </a:p>
        </p:txBody>
      </p:sp>
    </p:spTree>
    <p:extLst>
      <p:ext uri="{BB962C8B-B14F-4D97-AF65-F5344CB8AC3E}">
        <p14:creationId xmlns:p14="http://schemas.microsoft.com/office/powerpoint/2010/main" val="13850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</Words>
  <Application>Microsoft Office PowerPoint</Application>
  <PresentationFormat>Panoramiczny</PresentationFormat>
  <Paragraphs>25</Paragraphs>
  <Slides>18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Trebuchet MS</vt:lpstr>
      <vt:lpstr>Wingdings 3</vt:lpstr>
      <vt:lpstr>Faseta</vt:lpstr>
      <vt:lpstr>Dzień Ziemi </vt:lpstr>
      <vt:lpstr>22 kwietnia klasa 1c obchodziła Światowy Dzień Ziemi </vt:lpstr>
      <vt:lpstr>Poznali sposoby pomocy naszej Planecie</vt:lpstr>
      <vt:lpstr>Oszczędzaj wodę!        Segreguj śmieci!</vt:lpstr>
      <vt:lpstr>Sadź drzewa i dbaj o rośliny!</vt:lpstr>
      <vt:lpstr>Oszczędzaj energię!</vt:lpstr>
      <vt:lpstr>Dbaj o zwierzęta!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Dzień Ziemi </dc:title>
  <dc:creator>Graca Arkadiusz</dc:creator>
  <cp:lastModifiedBy>Graca Arkadiusz</cp:lastModifiedBy>
  <cp:revision>1</cp:revision>
  <dcterms:created xsi:type="dcterms:W3CDTF">2020-05-03T18:32:55Z</dcterms:created>
  <dcterms:modified xsi:type="dcterms:W3CDTF">2020-05-03T18:35:52Z</dcterms:modified>
</cp:coreProperties>
</file>