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embeddedFontLst>
    <p:embeddedFont>
      <p:font typeface="Roboto Slab"/>
      <p:regular r:id="rId30"/>
      <p:bold r:id="rId31"/>
    </p:embeddedFont>
    <p:embeddedFont>
      <p:font typeface="Robot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AB6FE5B-F47C-4F3E-BB16-98BC85E9FA7E}">
  <a:tblStyle styleId="{9AB6FE5B-F47C-4F3E-BB16-98BC85E9FA7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obotoSlab-bold.fntdata"/><Relationship Id="rId30" Type="http://schemas.openxmlformats.org/officeDocument/2006/relationships/font" Target="fonts/RobotoSlab-regular.fntdata"/><Relationship Id="rId11" Type="http://schemas.openxmlformats.org/officeDocument/2006/relationships/slide" Target="slides/slide5.xml"/><Relationship Id="rId33" Type="http://schemas.openxmlformats.org/officeDocument/2006/relationships/font" Target="fonts/Roboto-bold.fntdata"/><Relationship Id="rId10" Type="http://schemas.openxmlformats.org/officeDocument/2006/relationships/slide" Target="slides/slide4.xml"/><Relationship Id="rId32" Type="http://schemas.openxmlformats.org/officeDocument/2006/relationships/font" Target="fonts/Roboto-regular.fntdata"/><Relationship Id="rId13" Type="http://schemas.openxmlformats.org/officeDocument/2006/relationships/slide" Target="slides/slide7.xml"/><Relationship Id="rId35" Type="http://schemas.openxmlformats.org/officeDocument/2006/relationships/font" Target="fonts/Roboto-boldItalic.fntdata"/><Relationship Id="rId12" Type="http://schemas.openxmlformats.org/officeDocument/2006/relationships/slide" Target="slides/slide6.xml"/><Relationship Id="rId34" Type="http://schemas.openxmlformats.org/officeDocument/2006/relationships/font" Target="fonts/Roboto-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80862a4fdc_0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80862a4fdc_0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0862a4fdc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0862a4fdc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80862a4fdc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80862a4fdc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80862a4fdc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80862a4fdc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80862a4fdc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80862a4fdc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80862a4fdc_0_5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80862a4fdc_0_5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80862a4fdc_0_4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80862a4fdc_0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80862a4fdc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80862a4fdc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80862a4fdc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80862a4fdc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80862a4fdc_0_4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80862a4fdc_0_4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0862a4fd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0862a4fd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80862a4fdc_0_5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80862a4fdc_0_5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80862a4fdc_0_5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80862a4fdc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80862a4fdc_0_5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80862a4fdc_0_5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80862a4fdc_0_5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80862a4fdc_0_5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0862a4fd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0862a4fd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0862a4fdc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0862a4fdc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0862a4fdc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0862a4fdc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0862a4fdc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80862a4fdc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0862a4fdc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0862a4fdc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0862a4fdc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0862a4fdc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80862a4fdc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80862a4fdc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matzoo.pl/klasa2/dodawanie-z-rozpisywaniem-w-zakresie-30_7_465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matzoo.pl/klasa2/dodawanie-z-rozpisywaniem-w-zakresie-20_7_317" TargetMode="External"/><Relationship Id="rId4" Type="http://schemas.openxmlformats.org/officeDocument/2006/relationships/hyperlink" Target="https://www.matzoo.pl/klasa2/dodawanie-z-rozpisywaniem-w-zakresie-20_7_3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/>
        </p:nvSpPr>
        <p:spPr>
          <a:xfrm>
            <a:off x="1699300" y="675175"/>
            <a:ext cx="6456000" cy="42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Dodaję liczby jednocyfrowe </a:t>
            </a:r>
            <a:endParaRPr sz="5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do   liczb dwucyfrowych</a:t>
            </a:r>
            <a:endParaRPr sz="5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I sposób</a:t>
            </a:r>
            <a:endParaRPr sz="5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"/>
          <p:cNvSpPr txBox="1"/>
          <p:nvPr/>
        </p:nvSpPr>
        <p:spPr>
          <a:xfrm>
            <a:off x="1145525" y="1380700"/>
            <a:ext cx="6933900" cy="18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Na podstawie naszych ćwiczeń spróbuj pokazać za pomocą kartoników działanie: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</a:t>
            </a: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18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?</a:t>
            </a:r>
            <a:endParaRPr sz="3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" name="Google Shape;283;p23"/>
          <p:cNvGraphicFramePr/>
          <p:nvPr/>
        </p:nvGraphicFramePr>
        <p:xfrm>
          <a:off x="1058900" y="123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</a:tblGrid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84" name="Google Shape;284;p23"/>
          <p:cNvSpPr txBox="1"/>
          <p:nvPr/>
        </p:nvSpPr>
        <p:spPr>
          <a:xfrm>
            <a:off x="1139450" y="144225"/>
            <a:ext cx="6780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5" name="Google Shape;285;p23"/>
          <p:cNvSpPr/>
          <p:nvPr/>
        </p:nvSpPr>
        <p:spPr>
          <a:xfrm>
            <a:off x="32091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3"/>
          <p:cNvSpPr/>
          <p:nvPr/>
        </p:nvSpPr>
        <p:spPr>
          <a:xfrm>
            <a:off x="24975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3"/>
          <p:cNvSpPr/>
          <p:nvPr/>
        </p:nvSpPr>
        <p:spPr>
          <a:xfrm>
            <a:off x="1818475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3"/>
          <p:cNvSpPr/>
          <p:nvPr/>
        </p:nvSpPr>
        <p:spPr>
          <a:xfrm>
            <a:off x="1139450" y="1873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3"/>
          <p:cNvSpPr/>
          <p:nvPr/>
        </p:nvSpPr>
        <p:spPr>
          <a:xfrm>
            <a:off x="73251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3"/>
          <p:cNvSpPr/>
          <p:nvPr/>
        </p:nvSpPr>
        <p:spPr>
          <a:xfrm>
            <a:off x="665723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3"/>
          <p:cNvSpPr/>
          <p:nvPr/>
        </p:nvSpPr>
        <p:spPr>
          <a:xfrm>
            <a:off x="59893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3"/>
          <p:cNvSpPr/>
          <p:nvPr/>
        </p:nvSpPr>
        <p:spPr>
          <a:xfrm>
            <a:off x="525638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3"/>
          <p:cNvSpPr/>
          <p:nvPr/>
        </p:nvSpPr>
        <p:spPr>
          <a:xfrm>
            <a:off x="457736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3"/>
          <p:cNvSpPr/>
          <p:nvPr/>
        </p:nvSpPr>
        <p:spPr>
          <a:xfrm>
            <a:off x="39039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3"/>
          <p:cNvSpPr/>
          <p:nvPr/>
        </p:nvSpPr>
        <p:spPr>
          <a:xfrm>
            <a:off x="317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3"/>
          <p:cNvSpPr/>
          <p:nvPr/>
        </p:nvSpPr>
        <p:spPr>
          <a:xfrm>
            <a:off x="24975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3"/>
          <p:cNvSpPr/>
          <p:nvPr/>
        </p:nvSpPr>
        <p:spPr>
          <a:xfrm>
            <a:off x="18184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3"/>
          <p:cNvSpPr/>
          <p:nvPr/>
        </p:nvSpPr>
        <p:spPr>
          <a:xfrm>
            <a:off x="113945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3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3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3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3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3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3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3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3"/>
          <p:cNvSpPr/>
          <p:nvPr/>
        </p:nvSpPr>
        <p:spPr>
          <a:xfrm>
            <a:off x="8339175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3"/>
          <p:cNvSpPr/>
          <p:nvPr/>
        </p:nvSpPr>
        <p:spPr>
          <a:xfrm>
            <a:off x="8339175" y="18739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3"/>
          <p:cNvSpPr/>
          <p:nvPr/>
        </p:nvSpPr>
        <p:spPr>
          <a:xfrm>
            <a:off x="8339175" y="20816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3"/>
          <p:cNvSpPr/>
          <p:nvPr/>
        </p:nvSpPr>
        <p:spPr>
          <a:xfrm>
            <a:off x="1818475" y="24196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3"/>
          <p:cNvSpPr/>
          <p:nvPr/>
        </p:nvSpPr>
        <p:spPr>
          <a:xfrm>
            <a:off x="8339175" y="22096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3"/>
          <p:cNvSpPr/>
          <p:nvPr/>
        </p:nvSpPr>
        <p:spPr>
          <a:xfrm>
            <a:off x="1169000" y="23879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3"/>
          <p:cNvSpPr/>
          <p:nvPr/>
        </p:nvSpPr>
        <p:spPr>
          <a:xfrm>
            <a:off x="7348550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3"/>
          <p:cNvSpPr/>
          <p:nvPr/>
        </p:nvSpPr>
        <p:spPr>
          <a:xfrm>
            <a:off x="6741025" y="1836813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3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3"/>
          <p:cNvSpPr/>
          <p:nvPr/>
        </p:nvSpPr>
        <p:spPr>
          <a:xfrm>
            <a:off x="136525" y="4721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3"/>
          <p:cNvSpPr/>
          <p:nvPr/>
        </p:nvSpPr>
        <p:spPr>
          <a:xfrm>
            <a:off x="136525" y="6396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3"/>
          <p:cNvSpPr/>
          <p:nvPr/>
        </p:nvSpPr>
        <p:spPr>
          <a:xfrm>
            <a:off x="1365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3"/>
          <p:cNvSpPr/>
          <p:nvPr/>
        </p:nvSpPr>
        <p:spPr>
          <a:xfrm>
            <a:off x="136525" y="9319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3"/>
          <p:cNvSpPr/>
          <p:nvPr/>
        </p:nvSpPr>
        <p:spPr>
          <a:xfrm>
            <a:off x="136525" y="10544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3"/>
          <p:cNvSpPr/>
          <p:nvPr/>
        </p:nvSpPr>
        <p:spPr>
          <a:xfrm>
            <a:off x="59456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3"/>
          <p:cNvSpPr/>
          <p:nvPr/>
        </p:nvSpPr>
        <p:spPr>
          <a:xfrm>
            <a:off x="52788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3"/>
          <p:cNvSpPr/>
          <p:nvPr/>
        </p:nvSpPr>
        <p:spPr>
          <a:xfrm>
            <a:off x="4577375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3"/>
          <p:cNvSpPr/>
          <p:nvPr/>
        </p:nvSpPr>
        <p:spPr>
          <a:xfrm>
            <a:off x="39208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3"/>
          <p:cNvSpPr txBox="1"/>
          <p:nvPr/>
        </p:nvSpPr>
        <p:spPr>
          <a:xfrm>
            <a:off x="1521675" y="3489200"/>
            <a:ext cx="6193500" cy="1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Działanie powinno być tak rozpisane: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22</a:t>
            </a:r>
            <a:endParaRPr sz="32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8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lang="pl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endParaRPr>
              <a:solidFill>
                <a:srgbClr val="99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5" name="Google Shape;325;p23"/>
          <p:cNvSpPr/>
          <p:nvPr/>
        </p:nvSpPr>
        <p:spPr>
          <a:xfrm rot="-5400000">
            <a:off x="3603575" y="4210900"/>
            <a:ext cx="166800" cy="10470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4"/>
          <p:cNvSpPr txBox="1"/>
          <p:nvPr/>
        </p:nvSpPr>
        <p:spPr>
          <a:xfrm>
            <a:off x="1145525" y="1380700"/>
            <a:ext cx="6933900" cy="18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próbuj pokazać za pomocą kartoników działanie: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</a:t>
            </a: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?</a:t>
            </a:r>
            <a:endParaRPr sz="3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5" name="Google Shape;335;p25"/>
          <p:cNvGraphicFramePr/>
          <p:nvPr/>
        </p:nvGraphicFramePr>
        <p:xfrm>
          <a:off x="1058900" y="123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</a:tblGrid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36" name="Google Shape;336;p25"/>
          <p:cNvSpPr txBox="1"/>
          <p:nvPr/>
        </p:nvSpPr>
        <p:spPr>
          <a:xfrm>
            <a:off x="1139450" y="144225"/>
            <a:ext cx="6780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7" name="Google Shape;337;p25"/>
          <p:cNvSpPr/>
          <p:nvPr/>
        </p:nvSpPr>
        <p:spPr>
          <a:xfrm>
            <a:off x="32091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5"/>
          <p:cNvSpPr/>
          <p:nvPr/>
        </p:nvSpPr>
        <p:spPr>
          <a:xfrm>
            <a:off x="24975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5"/>
          <p:cNvSpPr/>
          <p:nvPr/>
        </p:nvSpPr>
        <p:spPr>
          <a:xfrm>
            <a:off x="1818475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5"/>
          <p:cNvSpPr/>
          <p:nvPr/>
        </p:nvSpPr>
        <p:spPr>
          <a:xfrm>
            <a:off x="1139450" y="1873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5"/>
          <p:cNvSpPr/>
          <p:nvPr/>
        </p:nvSpPr>
        <p:spPr>
          <a:xfrm>
            <a:off x="73251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5"/>
          <p:cNvSpPr/>
          <p:nvPr/>
        </p:nvSpPr>
        <p:spPr>
          <a:xfrm>
            <a:off x="665723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5"/>
          <p:cNvSpPr/>
          <p:nvPr/>
        </p:nvSpPr>
        <p:spPr>
          <a:xfrm>
            <a:off x="59893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5"/>
          <p:cNvSpPr/>
          <p:nvPr/>
        </p:nvSpPr>
        <p:spPr>
          <a:xfrm>
            <a:off x="525638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5"/>
          <p:cNvSpPr/>
          <p:nvPr/>
        </p:nvSpPr>
        <p:spPr>
          <a:xfrm>
            <a:off x="457736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5"/>
          <p:cNvSpPr/>
          <p:nvPr/>
        </p:nvSpPr>
        <p:spPr>
          <a:xfrm>
            <a:off x="39039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5"/>
          <p:cNvSpPr/>
          <p:nvPr/>
        </p:nvSpPr>
        <p:spPr>
          <a:xfrm>
            <a:off x="317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5"/>
          <p:cNvSpPr/>
          <p:nvPr/>
        </p:nvSpPr>
        <p:spPr>
          <a:xfrm>
            <a:off x="24975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5"/>
          <p:cNvSpPr/>
          <p:nvPr/>
        </p:nvSpPr>
        <p:spPr>
          <a:xfrm>
            <a:off x="18184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5"/>
          <p:cNvSpPr/>
          <p:nvPr/>
        </p:nvSpPr>
        <p:spPr>
          <a:xfrm>
            <a:off x="113945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5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5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5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5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5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5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5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5"/>
          <p:cNvSpPr/>
          <p:nvPr/>
        </p:nvSpPr>
        <p:spPr>
          <a:xfrm>
            <a:off x="8339175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5"/>
          <p:cNvSpPr/>
          <p:nvPr/>
        </p:nvSpPr>
        <p:spPr>
          <a:xfrm>
            <a:off x="8339175" y="18739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5"/>
          <p:cNvSpPr/>
          <p:nvPr/>
        </p:nvSpPr>
        <p:spPr>
          <a:xfrm>
            <a:off x="7375725" y="1836813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5"/>
          <p:cNvSpPr/>
          <p:nvPr/>
        </p:nvSpPr>
        <p:spPr>
          <a:xfrm>
            <a:off x="8281975" y="19329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5"/>
          <p:cNvSpPr/>
          <p:nvPr/>
        </p:nvSpPr>
        <p:spPr>
          <a:xfrm>
            <a:off x="6660663" y="1836813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5"/>
          <p:cNvSpPr/>
          <p:nvPr/>
        </p:nvSpPr>
        <p:spPr>
          <a:xfrm>
            <a:off x="1169000" y="23879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5"/>
          <p:cNvSpPr/>
          <p:nvPr/>
        </p:nvSpPr>
        <p:spPr>
          <a:xfrm>
            <a:off x="5945600" y="1836813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5"/>
          <p:cNvSpPr/>
          <p:nvPr/>
        </p:nvSpPr>
        <p:spPr>
          <a:xfrm>
            <a:off x="5344100" y="18368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5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5"/>
          <p:cNvSpPr/>
          <p:nvPr/>
        </p:nvSpPr>
        <p:spPr>
          <a:xfrm>
            <a:off x="136525" y="4721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5"/>
          <p:cNvSpPr/>
          <p:nvPr/>
        </p:nvSpPr>
        <p:spPr>
          <a:xfrm>
            <a:off x="136525" y="6396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5"/>
          <p:cNvSpPr/>
          <p:nvPr/>
        </p:nvSpPr>
        <p:spPr>
          <a:xfrm>
            <a:off x="1365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5"/>
          <p:cNvSpPr/>
          <p:nvPr/>
        </p:nvSpPr>
        <p:spPr>
          <a:xfrm>
            <a:off x="136525" y="9319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5"/>
          <p:cNvSpPr/>
          <p:nvPr/>
        </p:nvSpPr>
        <p:spPr>
          <a:xfrm>
            <a:off x="136525" y="10544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5"/>
          <p:cNvSpPr/>
          <p:nvPr/>
        </p:nvSpPr>
        <p:spPr>
          <a:xfrm>
            <a:off x="13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5"/>
          <p:cNvSpPr/>
          <p:nvPr/>
        </p:nvSpPr>
        <p:spPr>
          <a:xfrm>
            <a:off x="136525" y="144096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5"/>
          <p:cNvSpPr/>
          <p:nvPr/>
        </p:nvSpPr>
        <p:spPr>
          <a:xfrm>
            <a:off x="4577375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5"/>
          <p:cNvSpPr/>
          <p:nvPr/>
        </p:nvSpPr>
        <p:spPr>
          <a:xfrm>
            <a:off x="39208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5"/>
          <p:cNvSpPr txBox="1"/>
          <p:nvPr/>
        </p:nvSpPr>
        <p:spPr>
          <a:xfrm>
            <a:off x="1521675" y="3489200"/>
            <a:ext cx="6193500" cy="1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Działanie powinno być tak rozpisane: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21</a:t>
            </a:r>
            <a:endParaRPr sz="32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7" name="Google Shape;377;p25"/>
          <p:cNvSpPr/>
          <p:nvPr/>
        </p:nvSpPr>
        <p:spPr>
          <a:xfrm rot="-5400000">
            <a:off x="3603575" y="4210900"/>
            <a:ext cx="166800" cy="10470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6"/>
          <p:cNvSpPr txBox="1"/>
          <p:nvPr/>
        </p:nvSpPr>
        <p:spPr>
          <a:xfrm>
            <a:off x="395700" y="1919350"/>
            <a:ext cx="8352600" cy="11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Dodawanie z przekroczeniem progu do 30 z matzoo - kliknij TUTAJ.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7"/>
          <p:cNvSpPr txBox="1"/>
          <p:nvPr/>
        </p:nvSpPr>
        <p:spPr>
          <a:xfrm>
            <a:off x="1016550" y="705525"/>
            <a:ext cx="7389000" cy="18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Teraz zajmiemy się trochę większymi liczbami.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Ale najpierw zastanów się jakie liczby ukryły się pod znakami zapytania?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88" name="Google Shape;38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0875" y="2731175"/>
            <a:ext cx="6865201" cy="652300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27"/>
          <p:cNvSpPr txBox="1"/>
          <p:nvPr/>
        </p:nvSpPr>
        <p:spPr>
          <a:xfrm>
            <a:off x="1145525" y="3762800"/>
            <a:ext cx="614400" cy="5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0" name="Google Shape;390;p27"/>
          <p:cNvSpPr txBox="1"/>
          <p:nvPr/>
        </p:nvSpPr>
        <p:spPr>
          <a:xfrm>
            <a:off x="2913800" y="3762800"/>
            <a:ext cx="614400" cy="5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1" name="Google Shape;391;p27"/>
          <p:cNvSpPr txBox="1"/>
          <p:nvPr/>
        </p:nvSpPr>
        <p:spPr>
          <a:xfrm>
            <a:off x="4606200" y="3809675"/>
            <a:ext cx="614400" cy="5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2" name="Google Shape;392;p27"/>
          <p:cNvSpPr txBox="1"/>
          <p:nvPr/>
        </p:nvSpPr>
        <p:spPr>
          <a:xfrm>
            <a:off x="6412425" y="3762800"/>
            <a:ext cx="614400" cy="5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8"/>
          <p:cNvSpPr txBox="1"/>
          <p:nvPr/>
        </p:nvSpPr>
        <p:spPr>
          <a:xfrm>
            <a:off x="1137950" y="834500"/>
            <a:ext cx="7434600" cy="25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Teraz zajmiemy się trochę większymi liczbami.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Możesz zostawić na kartoniku pełne dziesiątki (nie musisz ściągać wszystkich kartoników).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Spróbujcie pokazać za pomocą kwadracików działanie: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27 + 8 = ?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endParaRPr sz="3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" name="Google Shape;402;p29"/>
          <p:cNvGraphicFramePr/>
          <p:nvPr/>
        </p:nvGraphicFramePr>
        <p:xfrm>
          <a:off x="1058900" y="123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</a:tblGrid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03" name="Google Shape;403;p29"/>
          <p:cNvSpPr txBox="1"/>
          <p:nvPr/>
        </p:nvSpPr>
        <p:spPr>
          <a:xfrm>
            <a:off x="1139450" y="144225"/>
            <a:ext cx="6780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27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04" name="Google Shape;404;p29"/>
          <p:cNvSpPr/>
          <p:nvPr/>
        </p:nvSpPr>
        <p:spPr>
          <a:xfrm>
            <a:off x="32091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9"/>
          <p:cNvSpPr/>
          <p:nvPr/>
        </p:nvSpPr>
        <p:spPr>
          <a:xfrm>
            <a:off x="24975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9"/>
          <p:cNvSpPr/>
          <p:nvPr/>
        </p:nvSpPr>
        <p:spPr>
          <a:xfrm>
            <a:off x="1818475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9"/>
          <p:cNvSpPr/>
          <p:nvPr/>
        </p:nvSpPr>
        <p:spPr>
          <a:xfrm>
            <a:off x="1139450" y="1873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9"/>
          <p:cNvSpPr/>
          <p:nvPr/>
        </p:nvSpPr>
        <p:spPr>
          <a:xfrm>
            <a:off x="73251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9"/>
          <p:cNvSpPr/>
          <p:nvPr/>
        </p:nvSpPr>
        <p:spPr>
          <a:xfrm>
            <a:off x="665723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9"/>
          <p:cNvSpPr/>
          <p:nvPr/>
        </p:nvSpPr>
        <p:spPr>
          <a:xfrm>
            <a:off x="59893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9"/>
          <p:cNvSpPr/>
          <p:nvPr/>
        </p:nvSpPr>
        <p:spPr>
          <a:xfrm>
            <a:off x="525638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9"/>
          <p:cNvSpPr/>
          <p:nvPr/>
        </p:nvSpPr>
        <p:spPr>
          <a:xfrm>
            <a:off x="457736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9"/>
          <p:cNvSpPr/>
          <p:nvPr/>
        </p:nvSpPr>
        <p:spPr>
          <a:xfrm>
            <a:off x="39039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9"/>
          <p:cNvSpPr/>
          <p:nvPr/>
        </p:nvSpPr>
        <p:spPr>
          <a:xfrm>
            <a:off x="317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9"/>
          <p:cNvSpPr/>
          <p:nvPr/>
        </p:nvSpPr>
        <p:spPr>
          <a:xfrm>
            <a:off x="24975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9"/>
          <p:cNvSpPr/>
          <p:nvPr/>
        </p:nvSpPr>
        <p:spPr>
          <a:xfrm>
            <a:off x="18184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9"/>
          <p:cNvSpPr/>
          <p:nvPr/>
        </p:nvSpPr>
        <p:spPr>
          <a:xfrm>
            <a:off x="113945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9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9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9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9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29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9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9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9"/>
          <p:cNvSpPr/>
          <p:nvPr/>
        </p:nvSpPr>
        <p:spPr>
          <a:xfrm>
            <a:off x="3855550" y="29386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9"/>
          <p:cNvSpPr/>
          <p:nvPr/>
        </p:nvSpPr>
        <p:spPr>
          <a:xfrm>
            <a:off x="3176525" y="28747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9"/>
          <p:cNvSpPr/>
          <p:nvPr/>
        </p:nvSpPr>
        <p:spPr>
          <a:xfrm>
            <a:off x="1818475" y="29385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9"/>
          <p:cNvSpPr/>
          <p:nvPr/>
        </p:nvSpPr>
        <p:spPr>
          <a:xfrm>
            <a:off x="2537000" y="29386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9"/>
          <p:cNvSpPr/>
          <p:nvPr/>
        </p:nvSpPr>
        <p:spPr>
          <a:xfrm>
            <a:off x="1099938" y="29653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9"/>
          <p:cNvSpPr/>
          <p:nvPr/>
        </p:nvSpPr>
        <p:spPr>
          <a:xfrm>
            <a:off x="7368900" y="23879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9"/>
          <p:cNvSpPr/>
          <p:nvPr/>
        </p:nvSpPr>
        <p:spPr>
          <a:xfrm>
            <a:off x="6655950" y="23879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9"/>
          <p:cNvSpPr/>
          <p:nvPr/>
        </p:nvSpPr>
        <p:spPr>
          <a:xfrm>
            <a:off x="6019075" y="23879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9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9"/>
          <p:cNvSpPr/>
          <p:nvPr/>
        </p:nvSpPr>
        <p:spPr>
          <a:xfrm>
            <a:off x="24975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9"/>
          <p:cNvSpPr/>
          <p:nvPr/>
        </p:nvSpPr>
        <p:spPr>
          <a:xfrm>
            <a:off x="17531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9"/>
          <p:cNvSpPr/>
          <p:nvPr/>
        </p:nvSpPr>
        <p:spPr>
          <a:xfrm>
            <a:off x="113945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9"/>
          <p:cNvSpPr/>
          <p:nvPr/>
        </p:nvSpPr>
        <p:spPr>
          <a:xfrm>
            <a:off x="73689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9"/>
          <p:cNvSpPr/>
          <p:nvPr/>
        </p:nvSpPr>
        <p:spPr>
          <a:xfrm>
            <a:off x="66572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9"/>
          <p:cNvSpPr/>
          <p:nvPr/>
        </p:nvSpPr>
        <p:spPr>
          <a:xfrm>
            <a:off x="59456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9"/>
          <p:cNvSpPr/>
          <p:nvPr/>
        </p:nvSpPr>
        <p:spPr>
          <a:xfrm>
            <a:off x="53342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9"/>
          <p:cNvSpPr/>
          <p:nvPr/>
        </p:nvSpPr>
        <p:spPr>
          <a:xfrm>
            <a:off x="4577375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9"/>
          <p:cNvSpPr/>
          <p:nvPr/>
        </p:nvSpPr>
        <p:spPr>
          <a:xfrm>
            <a:off x="39208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9"/>
          <p:cNvSpPr txBox="1"/>
          <p:nvPr/>
        </p:nvSpPr>
        <p:spPr>
          <a:xfrm>
            <a:off x="1521675" y="3489200"/>
            <a:ext cx="6193500" cy="1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Działanie powinno być tak rozpisane: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27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27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30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35</a:t>
            </a:r>
            <a:endParaRPr sz="32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44" name="Google Shape;444;p29"/>
          <p:cNvSpPr/>
          <p:nvPr/>
        </p:nvSpPr>
        <p:spPr>
          <a:xfrm rot="-5400000">
            <a:off x="3603575" y="4210900"/>
            <a:ext cx="166800" cy="10470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9"/>
          <p:cNvSpPr/>
          <p:nvPr/>
        </p:nvSpPr>
        <p:spPr>
          <a:xfrm>
            <a:off x="4576725" y="23879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9"/>
          <p:cNvSpPr/>
          <p:nvPr/>
        </p:nvSpPr>
        <p:spPr>
          <a:xfrm>
            <a:off x="385555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9"/>
          <p:cNvSpPr/>
          <p:nvPr/>
        </p:nvSpPr>
        <p:spPr>
          <a:xfrm>
            <a:off x="31415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9"/>
          <p:cNvSpPr/>
          <p:nvPr/>
        </p:nvSpPr>
        <p:spPr>
          <a:xfrm>
            <a:off x="182725" y="4473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9"/>
          <p:cNvSpPr/>
          <p:nvPr/>
        </p:nvSpPr>
        <p:spPr>
          <a:xfrm>
            <a:off x="182725" y="5993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9"/>
          <p:cNvSpPr/>
          <p:nvPr/>
        </p:nvSpPr>
        <p:spPr>
          <a:xfrm>
            <a:off x="136525" y="7789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9"/>
          <p:cNvSpPr/>
          <p:nvPr/>
        </p:nvSpPr>
        <p:spPr>
          <a:xfrm>
            <a:off x="52979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0"/>
          <p:cNvSpPr txBox="1"/>
          <p:nvPr/>
        </p:nvSpPr>
        <p:spPr>
          <a:xfrm>
            <a:off x="1160700" y="1039325"/>
            <a:ext cx="6804900" cy="28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Spróbujcie pokazać za pomocą kwadracików działanie: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25 + 9  = ?</a:t>
            </a:r>
            <a:endParaRPr sz="2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" name="Google Shape;461;p31"/>
          <p:cNvGraphicFramePr/>
          <p:nvPr/>
        </p:nvGraphicFramePr>
        <p:xfrm>
          <a:off x="1058900" y="123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</a:tblGrid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62" name="Google Shape;462;p31"/>
          <p:cNvSpPr txBox="1"/>
          <p:nvPr/>
        </p:nvSpPr>
        <p:spPr>
          <a:xfrm>
            <a:off x="1139450" y="144225"/>
            <a:ext cx="6780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3" name="Google Shape;463;p31"/>
          <p:cNvSpPr/>
          <p:nvPr/>
        </p:nvSpPr>
        <p:spPr>
          <a:xfrm>
            <a:off x="32091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1"/>
          <p:cNvSpPr/>
          <p:nvPr/>
        </p:nvSpPr>
        <p:spPr>
          <a:xfrm>
            <a:off x="24975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1"/>
          <p:cNvSpPr/>
          <p:nvPr/>
        </p:nvSpPr>
        <p:spPr>
          <a:xfrm>
            <a:off x="1818475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1"/>
          <p:cNvSpPr/>
          <p:nvPr/>
        </p:nvSpPr>
        <p:spPr>
          <a:xfrm>
            <a:off x="1139450" y="1873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31"/>
          <p:cNvSpPr/>
          <p:nvPr/>
        </p:nvSpPr>
        <p:spPr>
          <a:xfrm>
            <a:off x="73251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31"/>
          <p:cNvSpPr/>
          <p:nvPr/>
        </p:nvSpPr>
        <p:spPr>
          <a:xfrm>
            <a:off x="665723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31"/>
          <p:cNvSpPr/>
          <p:nvPr/>
        </p:nvSpPr>
        <p:spPr>
          <a:xfrm>
            <a:off x="59893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31"/>
          <p:cNvSpPr/>
          <p:nvPr/>
        </p:nvSpPr>
        <p:spPr>
          <a:xfrm>
            <a:off x="525638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31"/>
          <p:cNvSpPr/>
          <p:nvPr/>
        </p:nvSpPr>
        <p:spPr>
          <a:xfrm>
            <a:off x="457736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31"/>
          <p:cNvSpPr/>
          <p:nvPr/>
        </p:nvSpPr>
        <p:spPr>
          <a:xfrm>
            <a:off x="39039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31"/>
          <p:cNvSpPr/>
          <p:nvPr/>
        </p:nvSpPr>
        <p:spPr>
          <a:xfrm>
            <a:off x="317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31"/>
          <p:cNvSpPr/>
          <p:nvPr/>
        </p:nvSpPr>
        <p:spPr>
          <a:xfrm>
            <a:off x="24975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31"/>
          <p:cNvSpPr/>
          <p:nvPr/>
        </p:nvSpPr>
        <p:spPr>
          <a:xfrm>
            <a:off x="18184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31"/>
          <p:cNvSpPr/>
          <p:nvPr/>
        </p:nvSpPr>
        <p:spPr>
          <a:xfrm>
            <a:off x="113945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31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31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31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1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31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31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31"/>
          <p:cNvSpPr/>
          <p:nvPr/>
        </p:nvSpPr>
        <p:spPr>
          <a:xfrm>
            <a:off x="3176525" y="28747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31"/>
          <p:cNvSpPr/>
          <p:nvPr/>
        </p:nvSpPr>
        <p:spPr>
          <a:xfrm>
            <a:off x="6657250" y="234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31"/>
          <p:cNvSpPr/>
          <p:nvPr/>
        </p:nvSpPr>
        <p:spPr>
          <a:xfrm>
            <a:off x="7356500" y="23879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31"/>
          <p:cNvSpPr/>
          <p:nvPr/>
        </p:nvSpPr>
        <p:spPr>
          <a:xfrm>
            <a:off x="1818475" y="29385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31"/>
          <p:cNvSpPr/>
          <p:nvPr/>
        </p:nvSpPr>
        <p:spPr>
          <a:xfrm>
            <a:off x="2537000" y="29386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31"/>
          <p:cNvSpPr/>
          <p:nvPr/>
        </p:nvSpPr>
        <p:spPr>
          <a:xfrm>
            <a:off x="1099938" y="29653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31"/>
          <p:cNvSpPr/>
          <p:nvPr/>
        </p:nvSpPr>
        <p:spPr>
          <a:xfrm>
            <a:off x="5958000" y="238798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31"/>
          <p:cNvSpPr/>
          <p:nvPr/>
        </p:nvSpPr>
        <p:spPr>
          <a:xfrm>
            <a:off x="5288700" y="23879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31"/>
          <p:cNvSpPr/>
          <p:nvPr/>
        </p:nvSpPr>
        <p:spPr>
          <a:xfrm>
            <a:off x="4640000" y="2419638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31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31"/>
          <p:cNvSpPr/>
          <p:nvPr/>
        </p:nvSpPr>
        <p:spPr>
          <a:xfrm>
            <a:off x="24975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31"/>
          <p:cNvSpPr/>
          <p:nvPr/>
        </p:nvSpPr>
        <p:spPr>
          <a:xfrm>
            <a:off x="17531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31"/>
          <p:cNvSpPr/>
          <p:nvPr/>
        </p:nvSpPr>
        <p:spPr>
          <a:xfrm>
            <a:off x="113945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31"/>
          <p:cNvSpPr/>
          <p:nvPr/>
        </p:nvSpPr>
        <p:spPr>
          <a:xfrm>
            <a:off x="73689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31"/>
          <p:cNvSpPr/>
          <p:nvPr/>
        </p:nvSpPr>
        <p:spPr>
          <a:xfrm>
            <a:off x="665725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31"/>
          <p:cNvSpPr/>
          <p:nvPr/>
        </p:nvSpPr>
        <p:spPr>
          <a:xfrm>
            <a:off x="59456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31"/>
          <p:cNvSpPr/>
          <p:nvPr/>
        </p:nvSpPr>
        <p:spPr>
          <a:xfrm>
            <a:off x="5334200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31"/>
          <p:cNvSpPr/>
          <p:nvPr/>
        </p:nvSpPr>
        <p:spPr>
          <a:xfrm>
            <a:off x="4577375" y="18368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31"/>
          <p:cNvSpPr/>
          <p:nvPr/>
        </p:nvSpPr>
        <p:spPr>
          <a:xfrm>
            <a:off x="3920800" y="183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31"/>
          <p:cNvSpPr txBox="1"/>
          <p:nvPr/>
        </p:nvSpPr>
        <p:spPr>
          <a:xfrm>
            <a:off x="1521675" y="3489200"/>
            <a:ext cx="6193500" cy="1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Działanie powinno być tak rozpisane: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30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34</a:t>
            </a:r>
            <a:endParaRPr sz="32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3" name="Google Shape;503;p31"/>
          <p:cNvSpPr/>
          <p:nvPr/>
        </p:nvSpPr>
        <p:spPr>
          <a:xfrm rot="-5400000">
            <a:off x="3603575" y="4210900"/>
            <a:ext cx="166800" cy="10470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31"/>
          <p:cNvSpPr/>
          <p:nvPr/>
        </p:nvSpPr>
        <p:spPr>
          <a:xfrm>
            <a:off x="136525" y="9858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31"/>
          <p:cNvSpPr/>
          <p:nvPr/>
        </p:nvSpPr>
        <p:spPr>
          <a:xfrm>
            <a:off x="385555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31"/>
          <p:cNvSpPr/>
          <p:nvPr/>
        </p:nvSpPr>
        <p:spPr>
          <a:xfrm>
            <a:off x="3141500" y="23879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1"/>
          <p:cNvSpPr/>
          <p:nvPr/>
        </p:nvSpPr>
        <p:spPr>
          <a:xfrm>
            <a:off x="182725" y="4473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31"/>
          <p:cNvSpPr/>
          <p:nvPr/>
        </p:nvSpPr>
        <p:spPr>
          <a:xfrm>
            <a:off x="182725" y="5993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1"/>
          <p:cNvSpPr/>
          <p:nvPr/>
        </p:nvSpPr>
        <p:spPr>
          <a:xfrm>
            <a:off x="136525" y="7789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31"/>
          <p:cNvSpPr/>
          <p:nvPr/>
        </p:nvSpPr>
        <p:spPr>
          <a:xfrm>
            <a:off x="237850" y="112866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440000" y="166900"/>
            <a:ext cx="8253900" cy="7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Przypomnijmy sobie dodawanie do 20. Przygotujcie kartonik </a:t>
            </a:r>
            <a:b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z kwadracikami.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69" name="Google Shape;69;p14"/>
          <p:cNvGraphicFramePr/>
          <p:nvPr/>
        </p:nvGraphicFramePr>
        <p:xfrm>
          <a:off x="825875" y="1345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</a:tblGrid>
              <a:tr h="49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0" name="Google Shape;70;p14"/>
          <p:cNvSpPr txBox="1"/>
          <p:nvPr/>
        </p:nvSpPr>
        <p:spPr>
          <a:xfrm>
            <a:off x="809000" y="3618650"/>
            <a:ext cx="69870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Kartonik ma 10 pól w każdym wierszu.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Ile jest wierszy?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Ile jest wszystkich pól ?  Jak to można szybko policzyć?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" name="Google Shape;51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0375" y="342050"/>
            <a:ext cx="4711101" cy="151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32"/>
          <p:cNvSpPr/>
          <p:nvPr/>
        </p:nvSpPr>
        <p:spPr>
          <a:xfrm>
            <a:off x="5902125" y="933125"/>
            <a:ext cx="1471800" cy="32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32"/>
          <p:cNvSpPr txBox="1"/>
          <p:nvPr/>
        </p:nvSpPr>
        <p:spPr>
          <a:xfrm>
            <a:off x="7495250" y="826925"/>
            <a:ext cx="1206300" cy="10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45</a:t>
            </a:r>
            <a:endParaRPr sz="3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18" name="Google Shape;51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8300" y="2898625"/>
            <a:ext cx="3263375" cy="15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Google Shape;519;p32"/>
          <p:cNvSpPr txBox="1"/>
          <p:nvPr/>
        </p:nvSpPr>
        <p:spPr>
          <a:xfrm>
            <a:off x="1509675" y="2040725"/>
            <a:ext cx="3626100" cy="5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Czym różnią się te działania?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0" name="Google Shape;520;p32"/>
          <p:cNvSpPr txBox="1"/>
          <p:nvPr/>
        </p:nvSpPr>
        <p:spPr>
          <a:xfrm>
            <a:off x="5583500" y="3117950"/>
            <a:ext cx="30345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Działania są te same, tylko inaczej przedstawione.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19527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p33"/>
          <p:cNvSpPr txBox="1"/>
          <p:nvPr/>
        </p:nvSpPr>
        <p:spPr>
          <a:xfrm>
            <a:off x="508275" y="2450375"/>
            <a:ext cx="22530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27" name="Google Shape;527;p33"/>
          <p:cNvPicPr preferRelativeResize="0"/>
          <p:nvPr/>
        </p:nvPicPr>
        <p:blipFill rotWithShape="1">
          <a:blip r:embed="rId3">
            <a:alphaModFix/>
          </a:blip>
          <a:srcRect b="0" l="0" r="66707" t="23699"/>
          <a:stretch/>
        </p:blipFill>
        <p:spPr>
          <a:xfrm>
            <a:off x="163375" y="2533825"/>
            <a:ext cx="2942799" cy="149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28" name="Google Shape;528;p33"/>
          <p:cNvSpPr/>
          <p:nvPr/>
        </p:nvSpPr>
        <p:spPr>
          <a:xfrm>
            <a:off x="2055875" y="2450375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33"/>
          <p:cNvSpPr/>
          <p:nvPr/>
        </p:nvSpPr>
        <p:spPr>
          <a:xfrm>
            <a:off x="1411725" y="2882675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3"/>
          <p:cNvSpPr txBox="1"/>
          <p:nvPr/>
        </p:nvSpPr>
        <p:spPr>
          <a:xfrm>
            <a:off x="1411725" y="2981400"/>
            <a:ext cx="4392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20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1" name="Google Shape;531;p33"/>
          <p:cNvSpPr txBox="1"/>
          <p:nvPr/>
        </p:nvSpPr>
        <p:spPr>
          <a:xfrm>
            <a:off x="2139425" y="2488300"/>
            <a:ext cx="356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4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32" name="Google Shape;532;p33"/>
          <p:cNvPicPr preferRelativeResize="0"/>
          <p:nvPr/>
        </p:nvPicPr>
        <p:blipFill rotWithShape="1">
          <a:blip r:embed="rId3">
            <a:alphaModFix/>
          </a:blip>
          <a:srcRect b="0" l="33029" r="34271" t="23699"/>
          <a:stretch/>
        </p:blipFill>
        <p:spPr>
          <a:xfrm>
            <a:off x="3239325" y="2533825"/>
            <a:ext cx="2890375" cy="149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33" name="Google Shape;533;p33"/>
          <p:cNvSpPr/>
          <p:nvPr/>
        </p:nvSpPr>
        <p:spPr>
          <a:xfrm>
            <a:off x="4462075" y="2882675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33"/>
          <p:cNvSpPr/>
          <p:nvPr/>
        </p:nvSpPr>
        <p:spPr>
          <a:xfrm>
            <a:off x="5486900" y="2882675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33"/>
          <p:cNvSpPr txBox="1"/>
          <p:nvPr/>
        </p:nvSpPr>
        <p:spPr>
          <a:xfrm>
            <a:off x="4468975" y="2981400"/>
            <a:ext cx="4392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20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6" name="Google Shape;536;p33"/>
          <p:cNvSpPr/>
          <p:nvPr/>
        </p:nvSpPr>
        <p:spPr>
          <a:xfrm>
            <a:off x="4645500" y="3507850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33"/>
          <p:cNvSpPr txBox="1"/>
          <p:nvPr/>
        </p:nvSpPr>
        <p:spPr>
          <a:xfrm>
            <a:off x="5553150" y="2981400"/>
            <a:ext cx="3870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23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8" name="Google Shape;538;p33"/>
          <p:cNvSpPr txBox="1"/>
          <p:nvPr/>
        </p:nvSpPr>
        <p:spPr>
          <a:xfrm>
            <a:off x="4751700" y="3542800"/>
            <a:ext cx="3111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8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39" name="Google Shape;539;p33"/>
          <p:cNvPicPr preferRelativeResize="0"/>
          <p:nvPr/>
        </p:nvPicPr>
        <p:blipFill rotWithShape="1">
          <a:blip r:embed="rId3">
            <a:alphaModFix/>
          </a:blip>
          <a:srcRect b="0" l="67298" r="2261" t="23699"/>
          <a:stretch/>
        </p:blipFill>
        <p:spPr>
          <a:xfrm>
            <a:off x="6262850" y="2571750"/>
            <a:ext cx="2690601" cy="149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33"/>
          <p:cNvSpPr/>
          <p:nvPr/>
        </p:nvSpPr>
        <p:spPr>
          <a:xfrm>
            <a:off x="6951725" y="2450375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33"/>
          <p:cNvSpPr/>
          <p:nvPr/>
        </p:nvSpPr>
        <p:spPr>
          <a:xfrm>
            <a:off x="7582075" y="3596600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33"/>
          <p:cNvSpPr/>
          <p:nvPr/>
        </p:nvSpPr>
        <p:spPr>
          <a:xfrm>
            <a:off x="8007550" y="2450375"/>
            <a:ext cx="523500" cy="516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33"/>
          <p:cNvSpPr txBox="1"/>
          <p:nvPr/>
        </p:nvSpPr>
        <p:spPr>
          <a:xfrm>
            <a:off x="7040075" y="2556575"/>
            <a:ext cx="356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4" name="Google Shape;544;p33"/>
          <p:cNvSpPr txBox="1"/>
          <p:nvPr/>
        </p:nvSpPr>
        <p:spPr>
          <a:xfrm>
            <a:off x="8132500" y="2549000"/>
            <a:ext cx="3870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2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5" name="Google Shape;545;p33"/>
          <p:cNvSpPr txBox="1"/>
          <p:nvPr/>
        </p:nvSpPr>
        <p:spPr>
          <a:xfrm>
            <a:off x="7677325" y="3694525"/>
            <a:ext cx="3111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5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34"/>
          <p:cNvSpPr txBox="1"/>
          <p:nvPr/>
        </p:nvSpPr>
        <p:spPr>
          <a:xfrm>
            <a:off x="751050" y="273100"/>
            <a:ext cx="7844100" cy="47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19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Otwórz zeszyt do matematyki napisz:</a:t>
            </a:r>
            <a:endParaRPr i="1" sz="19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19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Temat: </a:t>
            </a:r>
            <a:r>
              <a:rPr i="1" lang="pl" sz="1900" u="sng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Dodaję liczby jednocyfrowe do liczb dwucyfrowych. </a:t>
            </a:r>
            <a:endParaRPr i="1" sz="1900" u="sng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900" u="sng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Przepisz do zeszytu poniższą notatkę:</a:t>
            </a:r>
            <a:endParaRPr i="1"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omic Sans MS"/>
              <a:buAutoNum type="arabicPeriod"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Oblicz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9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9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30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34</a:t>
            </a:r>
            <a:endParaRPr sz="32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3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30</a:t>
            </a:r>
            <a:endParaRPr sz="1300">
              <a:solidFill>
                <a:srgbClr val="99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omic Sans MS"/>
              <a:buAutoNum type="arabicPeriod"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Oblicz działanie 37 + 8 = 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 u="sng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 u="sng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1" name="Google Shape;551;p34"/>
          <p:cNvSpPr/>
          <p:nvPr/>
        </p:nvSpPr>
        <p:spPr>
          <a:xfrm rot="-5400000">
            <a:off x="2935975" y="1995725"/>
            <a:ext cx="166800" cy="10470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2" name="Google Shape;55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1750" y="3376525"/>
            <a:ext cx="3603575" cy="116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5"/>
          <p:cNvSpPr txBox="1"/>
          <p:nvPr/>
        </p:nvSpPr>
        <p:spPr>
          <a:xfrm>
            <a:off x="171975" y="83450"/>
            <a:ext cx="7389000" cy="17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Oblicz poznanym sposobem działania: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48 + 5 =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36 + 9 =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8" name="Google Shape;558;p35"/>
          <p:cNvPicPr preferRelativeResize="0"/>
          <p:nvPr/>
        </p:nvPicPr>
        <p:blipFill rotWithShape="1">
          <a:blip r:embed="rId3">
            <a:alphaModFix/>
          </a:blip>
          <a:srcRect b="0" l="0" r="51950" t="15426"/>
          <a:stretch/>
        </p:blipFill>
        <p:spPr>
          <a:xfrm>
            <a:off x="456600" y="2526150"/>
            <a:ext cx="3124124" cy="1667625"/>
          </a:xfrm>
          <a:prstGeom prst="rect">
            <a:avLst/>
          </a:prstGeom>
          <a:noFill/>
          <a:ln>
            <a:noFill/>
          </a:ln>
        </p:spPr>
      </p:pic>
      <p:sp>
        <p:nvSpPr>
          <p:cNvPr id="559" name="Google Shape;559;p35"/>
          <p:cNvSpPr txBox="1"/>
          <p:nvPr/>
        </p:nvSpPr>
        <p:spPr>
          <a:xfrm>
            <a:off x="227600" y="1987575"/>
            <a:ext cx="46731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 Uzupełnij graf.</a:t>
            </a:r>
            <a:endParaRPr sz="19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60" name="Google Shape;560;p35"/>
          <p:cNvPicPr preferRelativeResize="0"/>
          <p:nvPr/>
        </p:nvPicPr>
        <p:blipFill rotWithShape="1">
          <a:blip r:embed="rId4">
            <a:alphaModFix/>
          </a:blip>
          <a:srcRect b="0" l="0" r="0" t="22576"/>
          <a:stretch/>
        </p:blipFill>
        <p:spPr>
          <a:xfrm>
            <a:off x="4822150" y="2797875"/>
            <a:ext cx="3660750" cy="102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1" name="Google Shape;561;p35"/>
          <p:cNvSpPr txBox="1"/>
          <p:nvPr/>
        </p:nvSpPr>
        <p:spPr>
          <a:xfrm>
            <a:off x="4460725" y="2146925"/>
            <a:ext cx="4445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5. Uzupełnij działania.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5"/>
          <p:cNvGraphicFramePr/>
          <p:nvPr/>
        </p:nvGraphicFramePr>
        <p:xfrm>
          <a:off x="1095375" y="692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</a:tblGrid>
              <a:tr h="49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6" name="Google Shape;76;p15"/>
          <p:cNvSpPr txBox="1"/>
          <p:nvPr/>
        </p:nvSpPr>
        <p:spPr>
          <a:xfrm>
            <a:off x="1418600" y="237600"/>
            <a:ext cx="59022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zaznaczyć za pomocą kwadracików liczbę 9?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36525" y="21014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136525" y="22765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136525" y="24020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136525" y="25565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136525" y="2657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66886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6052100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5312050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4571988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393547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3181350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24860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19019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1139450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8339175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8339175" y="20409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8339175" y="22890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8339175" y="24851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8339175" y="2677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8339175" y="28994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8339175" y="30959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8339175" y="32758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136525" y="4721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136525" y="6396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1365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136525" y="9319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136525" y="10544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136525" y="118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1040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136525" y="15166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136525" y="16655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 txBox="1"/>
          <p:nvPr/>
        </p:nvSpPr>
        <p:spPr>
          <a:xfrm>
            <a:off x="1139450" y="2925975"/>
            <a:ext cx="6780900" cy="21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pokazać za pomocą kartoników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Każda liczba ma swój kolor. Zacznijmy od czerwonego.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Spróbujcie pokazać to na swoich kartonikach.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Co się stało? Do liczby 9 dodaliśmy 1 i w ten sposób dopełniliśmy do 10. Pamiętajmy, że musimy dodać 2. Już dodaliśmy 1 więc zostaje nam jeszcze dodać 1. Skończyła się jedna dziesiątka, przeszliśmy do następnej.</a:t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16"/>
          <p:cNvGraphicFramePr/>
          <p:nvPr/>
        </p:nvGraphicFramePr>
        <p:xfrm>
          <a:off x="1095375" y="692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</a:tblGrid>
              <a:tr h="49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2" name="Google Shape;122;p16"/>
          <p:cNvSpPr txBox="1"/>
          <p:nvPr/>
        </p:nvSpPr>
        <p:spPr>
          <a:xfrm>
            <a:off x="1139450" y="144225"/>
            <a:ext cx="67809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to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Ma ktoś pomysł?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136525" y="21014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136525" y="22765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136525" y="24020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136525" y="25565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136525" y="2657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67138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59626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534367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4627600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39115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329257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254137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1901925" y="7272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11712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6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8339175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8339175" y="20409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8339175" y="22890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8339175" y="24851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8339175" y="2677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8339175" y="28994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1171225" y="13291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73947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136525" y="4721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136525" y="6396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"/>
          <p:cNvSpPr/>
          <p:nvPr/>
        </p:nvSpPr>
        <p:spPr>
          <a:xfrm>
            <a:off x="1365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136525" y="9319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136525" y="10544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136525" y="118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1040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136525" y="15166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136525" y="16655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 txBox="1"/>
          <p:nvPr/>
        </p:nvSpPr>
        <p:spPr>
          <a:xfrm>
            <a:off x="1696100" y="2965275"/>
            <a:ext cx="5465400" cy="17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Powinno to wyglądać tak: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 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1</a:t>
            </a: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 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 </a:t>
            </a: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11</a:t>
            </a:r>
            <a:endParaRPr sz="31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3" name="Google Shape;163;p16"/>
          <p:cNvSpPr/>
          <p:nvPr/>
        </p:nvSpPr>
        <p:spPr>
          <a:xfrm rot="-5400000">
            <a:off x="3402375" y="3887900"/>
            <a:ext cx="166800" cy="7206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 txBox="1"/>
          <p:nvPr/>
        </p:nvSpPr>
        <p:spPr>
          <a:xfrm>
            <a:off x="3224325" y="4270900"/>
            <a:ext cx="720600" cy="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endParaRPr>
              <a:solidFill>
                <a:srgbClr val="99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/>
          <p:nvPr/>
        </p:nvSpPr>
        <p:spPr>
          <a:xfrm>
            <a:off x="949500" y="698025"/>
            <a:ext cx="7245000" cy="3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32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2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7 </a:t>
            </a: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Spróbujcie ułożyć to działanie na swoich kartonikach. Pierwsza liczba czerwonymi kwadracikami, druga liczba niebieskimi.</a:t>
            </a:r>
            <a:endParaRPr sz="32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Jeśli ułożysz, kliknij myszką i sprawdź siebie :)</a:t>
            </a:r>
            <a:endParaRPr sz="32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18"/>
          <p:cNvGraphicFramePr/>
          <p:nvPr/>
        </p:nvGraphicFramePr>
        <p:xfrm>
          <a:off x="1058900" y="123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</a:tblGrid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5" name="Google Shape;175;p18"/>
          <p:cNvSpPr txBox="1"/>
          <p:nvPr/>
        </p:nvSpPr>
        <p:spPr>
          <a:xfrm>
            <a:off x="1139450" y="144225"/>
            <a:ext cx="6780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7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136525" y="21014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8"/>
          <p:cNvSpPr/>
          <p:nvPr/>
        </p:nvSpPr>
        <p:spPr>
          <a:xfrm>
            <a:off x="136525" y="22765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8"/>
          <p:cNvSpPr/>
          <p:nvPr/>
        </p:nvSpPr>
        <p:spPr>
          <a:xfrm>
            <a:off x="136525" y="24020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8"/>
          <p:cNvSpPr/>
          <p:nvPr/>
        </p:nvSpPr>
        <p:spPr>
          <a:xfrm>
            <a:off x="136525" y="25565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8"/>
          <p:cNvSpPr/>
          <p:nvPr/>
        </p:nvSpPr>
        <p:spPr>
          <a:xfrm>
            <a:off x="136525" y="2657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8"/>
          <p:cNvSpPr/>
          <p:nvPr/>
        </p:nvSpPr>
        <p:spPr>
          <a:xfrm>
            <a:off x="666281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8"/>
          <p:cNvSpPr/>
          <p:nvPr/>
        </p:nvSpPr>
        <p:spPr>
          <a:xfrm>
            <a:off x="59893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8"/>
          <p:cNvSpPr/>
          <p:nvPr/>
        </p:nvSpPr>
        <p:spPr>
          <a:xfrm>
            <a:off x="525638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"/>
          <p:cNvSpPr/>
          <p:nvPr/>
        </p:nvSpPr>
        <p:spPr>
          <a:xfrm>
            <a:off x="457736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8"/>
          <p:cNvSpPr/>
          <p:nvPr/>
        </p:nvSpPr>
        <p:spPr>
          <a:xfrm>
            <a:off x="39039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8"/>
          <p:cNvSpPr/>
          <p:nvPr/>
        </p:nvSpPr>
        <p:spPr>
          <a:xfrm>
            <a:off x="317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8"/>
          <p:cNvSpPr/>
          <p:nvPr/>
        </p:nvSpPr>
        <p:spPr>
          <a:xfrm>
            <a:off x="24975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"/>
          <p:cNvSpPr/>
          <p:nvPr/>
        </p:nvSpPr>
        <p:spPr>
          <a:xfrm>
            <a:off x="18184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8"/>
          <p:cNvSpPr/>
          <p:nvPr/>
        </p:nvSpPr>
        <p:spPr>
          <a:xfrm>
            <a:off x="113945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8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8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8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8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8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8"/>
          <p:cNvSpPr/>
          <p:nvPr/>
        </p:nvSpPr>
        <p:spPr>
          <a:xfrm>
            <a:off x="8339175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8"/>
          <p:cNvSpPr/>
          <p:nvPr/>
        </p:nvSpPr>
        <p:spPr>
          <a:xfrm>
            <a:off x="4577375" y="18595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8"/>
          <p:cNvSpPr/>
          <p:nvPr/>
        </p:nvSpPr>
        <p:spPr>
          <a:xfrm>
            <a:off x="3835700" y="1821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"/>
          <p:cNvSpPr/>
          <p:nvPr/>
        </p:nvSpPr>
        <p:spPr>
          <a:xfrm>
            <a:off x="3176525" y="18595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8"/>
          <p:cNvSpPr/>
          <p:nvPr/>
        </p:nvSpPr>
        <p:spPr>
          <a:xfrm>
            <a:off x="2465725" y="1821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8"/>
          <p:cNvSpPr/>
          <p:nvPr/>
        </p:nvSpPr>
        <p:spPr>
          <a:xfrm>
            <a:off x="1818475" y="1821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8"/>
          <p:cNvSpPr/>
          <p:nvPr/>
        </p:nvSpPr>
        <p:spPr>
          <a:xfrm>
            <a:off x="1171225" y="18595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8"/>
          <p:cNvSpPr/>
          <p:nvPr/>
        </p:nvSpPr>
        <p:spPr>
          <a:xfrm>
            <a:off x="7336250" y="12867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8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8"/>
          <p:cNvSpPr/>
          <p:nvPr/>
        </p:nvSpPr>
        <p:spPr>
          <a:xfrm>
            <a:off x="136525" y="4721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8"/>
          <p:cNvSpPr/>
          <p:nvPr/>
        </p:nvSpPr>
        <p:spPr>
          <a:xfrm>
            <a:off x="136525" y="6396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8"/>
          <p:cNvSpPr/>
          <p:nvPr/>
        </p:nvSpPr>
        <p:spPr>
          <a:xfrm>
            <a:off x="1365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8"/>
          <p:cNvSpPr/>
          <p:nvPr/>
        </p:nvSpPr>
        <p:spPr>
          <a:xfrm>
            <a:off x="136525" y="9319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8"/>
          <p:cNvSpPr/>
          <p:nvPr/>
        </p:nvSpPr>
        <p:spPr>
          <a:xfrm>
            <a:off x="136525" y="10544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8"/>
          <p:cNvSpPr/>
          <p:nvPr/>
        </p:nvSpPr>
        <p:spPr>
          <a:xfrm>
            <a:off x="136525" y="118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8"/>
          <p:cNvSpPr/>
          <p:nvPr/>
        </p:nvSpPr>
        <p:spPr>
          <a:xfrm>
            <a:off x="1040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8"/>
          <p:cNvSpPr/>
          <p:nvPr/>
        </p:nvSpPr>
        <p:spPr>
          <a:xfrm>
            <a:off x="136525" y="15166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"/>
          <p:cNvSpPr/>
          <p:nvPr/>
        </p:nvSpPr>
        <p:spPr>
          <a:xfrm>
            <a:off x="136525" y="16655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8"/>
          <p:cNvSpPr txBox="1"/>
          <p:nvPr/>
        </p:nvSpPr>
        <p:spPr>
          <a:xfrm>
            <a:off x="1755325" y="3504375"/>
            <a:ext cx="5922000" cy="15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Działanie powinno być tak rozpisane</a:t>
            </a: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7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16</a:t>
            </a:r>
            <a:endParaRPr sz="31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8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</a:t>
            </a:r>
            <a:r>
              <a:rPr lang="pl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endParaRPr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6" name="Google Shape;216;p18"/>
          <p:cNvSpPr/>
          <p:nvPr/>
        </p:nvSpPr>
        <p:spPr>
          <a:xfrm rot="-5400000">
            <a:off x="3536125" y="4384600"/>
            <a:ext cx="166800" cy="7452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"/>
          <p:cNvSpPr txBox="1"/>
          <p:nvPr/>
        </p:nvSpPr>
        <p:spPr>
          <a:xfrm>
            <a:off x="949500" y="773875"/>
            <a:ext cx="7245000" cy="37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32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2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 </a:t>
            </a: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Spróbujcie ułożyć to działanie na swoich kartonikach. Pierwsza liczba czerwonymi kwadracikami, druga liczba niebieskimi.</a:t>
            </a:r>
            <a:endParaRPr sz="32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Jeśli ułożysz, kliknij myszką i sprawdź siebie :)</a:t>
            </a:r>
            <a:endParaRPr sz="32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Google Shape;226;p20"/>
          <p:cNvGraphicFramePr/>
          <p:nvPr/>
        </p:nvGraphicFramePr>
        <p:xfrm>
          <a:off x="1058900" y="123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{9AB6FE5B-F47C-4F3E-BB16-98BC85E9FA7E}</a:tableStyleId>
              </a:tblPr>
              <a:tblGrid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  <a:gridCol w="694200"/>
              </a:tblGrid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7" name="Google Shape;227;p20"/>
          <p:cNvSpPr txBox="1"/>
          <p:nvPr/>
        </p:nvSpPr>
        <p:spPr>
          <a:xfrm>
            <a:off x="1139450" y="144225"/>
            <a:ext cx="6780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Jak rozpiszemy działanie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20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8" name="Google Shape;228;p20"/>
          <p:cNvSpPr/>
          <p:nvPr/>
        </p:nvSpPr>
        <p:spPr>
          <a:xfrm>
            <a:off x="136525" y="21014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0"/>
          <p:cNvSpPr/>
          <p:nvPr/>
        </p:nvSpPr>
        <p:spPr>
          <a:xfrm>
            <a:off x="136525" y="22765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0"/>
          <p:cNvSpPr/>
          <p:nvPr/>
        </p:nvSpPr>
        <p:spPr>
          <a:xfrm>
            <a:off x="136525" y="24020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0"/>
          <p:cNvSpPr/>
          <p:nvPr/>
        </p:nvSpPr>
        <p:spPr>
          <a:xfrm>
            <a:off x="136525" y="25565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"/>
          <p:cNvSpPr/>
          <p:nvPr/>
        </p:nvSpPr>
        <p:spPr>
          <a:xfrm>
            <a:off x="136525" y="26579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0"/>
          <p:cNvSpPr/>
          <p:nvPr/>
        </p:nvSpPr>
        <p:spPr>
          <a:xfrm>
            <a:off x="103988" y="288765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0"/>
          <p:cNvSpPr/>
          <p:nvPr/>
        </p:nvSpPr>
        <p:spPr>
          <a:xfrm>
            <a:off x="59893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0"/>
          <p:cNvSpPr/>
          <p:nvPr/>
        </p:nvSpPr>
        <p:spPr>
          <a:xfrm>
            <a:off x="5256388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0"/>
          <p:cNvSpPr/>
          <p:nvPr/>
        </p:nvSpPr>
        <p:spPr>
          <a:xfrm>
            <a:off x="4577363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0"/>
          <p:cNvSpPr/>
          <p:nvPr/>
        </p:nvSpPr>
        <p:spPr>
          <a:xfrm>
            <a:off x="39039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0"/>
          <p:cNvSpPr/>
          <p:nvPr/>
        </p:nvSpPr>
        <p:spPr>
          <a:xfrm>
            <a:off x="317652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0"/>
          <p:cNvSpPr/>
          <p:nvPr/>
        </p:nvSpPr>
        <p:spPr>
          <a:xfrm>
            <a:off x="24975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0"/>
          <p:cNvSpPr/>
          <p:nvPr/>
        </p:nvSpPr>
        <p:spPr>
          <a:xfrm>
            <a:off x="1818475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0"/>
          <p:cNvSpPr/>
          <p:nvPr/>
        </p:nvSpPr>
        <p:spPr>
          <a:xfrm>
            <a:off x="113945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0"/>
          <p:cNvSpPr/>
          <p:nvPr/>
        </p:nvSpPr>
        <p:spPr>
          <a:xfrm>
            <a:off x="8339175" y="32385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0"/>
          <p:cNvSpPr/>
          <p:nvPr/>
        </p:nvSpPr>
        <p:spPr>
          <a:xfrm>
            <a:off x="8339175" y="5993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0"/>
          <p:cNvSpPr/>
          <p:nvPr/>
        </p:nvSpPr>
        <p:spPr>
          <a:xfrm>
            <a:off x="8339175" y="7272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0"/>
          <p:cNvSpPr/>
          <p:nvPr/>
        </p:nvSpPr>
        <p:spPr>
          <a:xfrm>
            <a:off x="8339175" y="9858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0"/>
          <p:cNvSpPr/>
          <p:nvPr/>
        </p:nvSpPr>
        <p:spPr>
          <a:xfrm>
            <a:off x="8339175" y="11823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0"/>
          <p:cNvSpPr/>
          <p:nvPr/>
        </p:nvSpPr>
        <p:spPr>
          <a:xfrm>
            <a:off x="8339175" y="1404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0"/>
          <p:cNvSpPr/>
          <p:nvPr/>
        </p:nvSpPr>
        <p:spPr>
          <a:xfrm>
            <a:off x="8339175" y="1637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0"/>
          <p:cNvSpPr/>
          <p:nvPr/>
        </p:nvSpPr>
        <p:spPr>
          <a:xfrm>
            <a:off x="8339175" y="17842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0"/>
          <p:cNvSpPr/>
          <p:nvPr/>
        </p:nvSpPr>
        <p:spPr>
          <a:xfrm>
            <a:off x="8339175" y="1873900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0"/>
          <p:cNvSpPr/>
          <p:nvPr/>
        </p:nvSpPr>
        <p:spPr>
          <a:xfrm>
            <a:off x="8339175" y="20816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0"/>
          <p:cNvSpPr/>
          <p:nvPr/>
        </p:nvSpPr>
        <p:spPr>
          <a:xfrm>
            <a:off x="7336275" y="12867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0"/>
          <p:cNvSpPr/>
          <p:nvPr/>
        </p:nvSpPr>
        <p:spPr>
          <a:xfrm>
            <a:off x="8339175" y="220962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0"/>
          <p:cNvSpPr/>
          <p:nvPr/>
        </p:nvSpPr>
        <p:spPr>
          <a:xfrm>
            <a:off x="1818475" y="18214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0"/>
          <p:cNvSpPr/>
          <p:nvPr/>
        </p:nvSpPr>
        <p:spPr>
          <a:xfrm>
            <a:off x="1171225" y="18595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0"/>
          <p:cNvSpPr/>
          <p:nvPr/>
        </p:nvSpPr>
        <p:spPr>
          <a:xfrm>
            <a:off x="6722350" y="1286775"/>
            <a:ext cx="584100" cy="455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0"/>
          <p:cNvSpPr/>
          <p:nvPr/>
        </p:nvSpPr>
        <p:spPr>
          <a:xfrm>
            <a:off x="136525" y="2721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"/>
          <p:cNvSpPr/>
          <p:nvPr/>
        </p:nvSpPr>
        <p:spPr>
          <a:xfrm>
            <a:off x="136525" y="4721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0"/>
          <p:cNvSpPr/>
          <p:nvPr/>
        </p:nvSpPr>
        <p:spPr>
          <a:xfrm>
            <a:off x="136525" y="6396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0"/>
          <p:cNvSpPr/>
          <p:nvPr/>
        </p:nvSpPr>
        <p:spPr>
          <a:xfrm>
            <a:off x="136525" y="7651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0"/>
          <p:cNvSpPr/>
          <p:nvPr/>
        </p:nvSpPr>
        <p:spPr>
          <a:xfrm>
            <a:off x="136525" y="9319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0"/>
          <p:cNvSpPr/>
          <p:nvPr/>
        </p:nvSpPr>
        <p:spPr>
          <a:xfrm>
            <a:off x="136525" y="105442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0"/>
          <p:cNvSpPr/>
          <p:nvPr/>
        </p:nvSpPr>
        <p:spPr>
          <a:xfrm>
            <a:off x="136525" y="1186813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0"/>
          <p:cNvSpPr/>
          <p:nvPr/>
        </p:nvSpPr>
        <p:spPr>
          <a:xfrm>
            <a:off x="104000" y="1286775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0"/>
          <p:cNvSpPr/>
          <p:nvPr/>
        </p:nvSpPr>
        <p:spPr>
          <a:xfrm>
            <a:off x="136525" y="1516688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0"/>
          <p:cNvSpPr/>
          <p:nvPr/>
        </p:nvSpPr>
        <p:spPr>
          <a:xfrm>
            <a:off x="136525" y="1665500"/>
            <a:ext cx="584100" cy="4551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0"/>
          <p:cNvSpPr txBox="1"/>
          <p:nvPr/>
        </p:nvSpPr>
        <p:spPr>
          <a:xfrm>
            <a:off x="1521675" y="3489200"/>
            <a:ext cx="6193500" cy="1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Działanie powinno być tak rozpisane:</a:t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+ 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pl" sz="3100">
                <a:solidFill>
                  <a:srgbClr val="00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l" sz="31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= 12</a:t>
            </a:r>
            <a:endParaRPr sz="3200">
              <a:solidFill>
                <a:srgbClr val="00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8" name="Google Shape;268;p20"/>
          <p:cNvSpPr/>
          <p:nvPr/>
        </p:nvSpPr>
        <p:spPr>
          <a:xfrm rot="-5400000">
            <a:off x="3299000" y="4331125"/>
            <a:ext cx="166800" cy="821700"/>
          </a:xfrm>
          <a:prstGeom prst="leftBrace">
            <a:avLst>
              <a:gd fmla="val 50000" name="adj1"/>
              <a:gd fmla="val 45920" name="adj2"/>
            </a:avLst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">
            <a:hlinkClick r:id="rId3"/>
          </p:cNvPr>
          <p:cNvSpPr txBox="1"/>
          <p:nvPr/>
        </p:nvSpPr>
        <p:spPr>
          <a:xfrm>
            <a:off x="864875" y="1760050"/>
            <a:ext cx="81552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Dodawanie z przekroczeniem do 20 z matzoo - kliknij TUTAJ.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