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Roboto Slab"/>
      <p:regular r:id="rId20"/>
      <p:bold r:id="rId21"/>
    </p:embeddedFont>
    <p:embeddedFont>
      <p:font typeface="Robo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79E9F849-2100-4A49-9E0B-ABB8CD843A7B}">
  <a:tblStyle styleId="{79E9F849-2100-4A49-9E0B-ABB8CD843A7B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Slab-regular.fntdata"/><Relationship Id="rId22" Type="http://schemas.openxmlformats.org/officeDocument/2006/relationships/font" Target="fonts/Roboto-regular.fntdata"/><Relationship Id="rId21" Type="http://schemas.openxmlformats.org/officeDocument/2006/relationships/font" Target="fonts/RobotoSlab-bold.fntdata"/><Relationship Id="rId24" Type="http://schemas.openxmlformats.org/officeDocument/2006/relationships/font" Target="fonts/Roboto-italic.fntdata"/><Relationship Id="rId23" Type="http://schemas.openxmlformats.org/officeDocument/2006/relationships/font" Target="fonts/Robo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schemas.openxmlformats.org/officeDocument/2006/relationships/font" Target="fonts/Robot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87a2b20e3d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87a2b20e3d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87a2b20e3d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87a2b20e3d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87a2b20e3d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87a2b20e3d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87a2b20e3d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87a2b20e3d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85ec0e88db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85ec0e88db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85ec0e88db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85ec0e88db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85ec0e88db_0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85ec0e88db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85ec0e88db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85ec0e88db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85ec0e88db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85ec0e88db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87a2b20e3d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87a2b20e3d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87a2b20e3d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87a2b20e3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87a2b20e3d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87a2b20e3d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/>
        </p:nvSpPr>
        <p:spPr>
          <a:xfrm>
            <a:off x="1653800" y="781375"/>
            <a:ext cx="5788500" cy="35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Dodaję liczby jednocyfrowe do liczb dwucyfrowych </a:t>
            </a:r>
            <a:endParaRPr sz="4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- II sposób</a:t>
            </a:r>
            <a:endParaRPr sz="4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2"/>
          <p:cNvSpPr txBox="1"/>
          <p:nvPr/>
        </p:nvSpPr>
        <p:spPr>
          <a:xfrm>
            <a:off x="371725" y="159300"/>
            <a:ext cx="8511900" cy="10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Zastanów się jak rozpisać działanie </a:t>
            </a:r>
            <a:r>
              <a:rPr b="1" lang="pl" sz="2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82 + 9 = ?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. Możesz zapisać na kartce. Następnie kliknij myszką i sprawdź czy się udało :)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8" name="Google Shape;248;p22"/>
          <p:cNvSpPr txBox="1"/>
          <p:nvPr/>
        </p:nvSpPr>
        <p:spPr>
          <a:xfrm>
            <a:off x="872425" y="1797950"/>
            <a:ext cx="7146300" cy="13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                                             </a:t>
            </a:r>
            <a:r>
              <a:rPr lang="pl" sz="1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</a:t>
            </a:r>
            <a:endParaRPr sz="12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</a:t>
            </a: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14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85 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9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80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9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94</a:t>
            </a:r>
            <a:endParaRPr sz="3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</a:t>
            </a:r>
            <a:endParaRPr sz="1500">
              <a:solidFill>
                <a:srgbClr val="99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9" name="Google Shape;249;p22"/>
          <p:cNvSpPr/>
          <p:nvPr/>
        </p:nvSpPr>
        <p:spPr>
          <a:xfrm rot="5522482">
            <a:off x="4998590" y="2187621"/>
            <a:ext cx="151596" cy="707549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3"/>
          <p:cNvSpPr txBox="1"/>
          <p:nvPr/>
        </p:nvSpPr>
        <p:spPr>
          <a:xfrm>
            <a:off x="432425" y="174475"/>
            <a:ext cx="8261400" cy="9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Zastanów się jak rozpisać działanie </a:t>
            </a:r>
            <a:r>
              <a:rPr b="1" lang="pl" sz="2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68+ 5 = ?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. Możesz zapisać na kartce. Następnie kliknij myszką i sprawdź czy się udało :)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5" name="Google Shape;255;p23"/>
          <p:cNvSpPr txBox="1"/>
          <p:nvPr/>
        </p:nvSpPr>
        <p:spPr>
          <a:xfrm>
            <a:off x="872425" y="1797950"/>
            <a:ext cx="7146300" cy="13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                                             </a:t>
            </a:r>
            <a:r>
              <a:rPr lang="pl" sz="1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</a:t>
            </a:r>
            <a:endParaRPr sz="12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</a:t>
            </a: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13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68 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60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8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73</a:t>
            </a:r>
            <a:endParaRPr sz="3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</a:t>
            </a:r>
            <a:endParaRPr sz="1500">
              <a:solidFill>
                <a:srgbClr val="99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6" name="Google Shape;256;p23"/>
          <p:cNvSpPr/>
          <p:nvPr/>
        </p:nvSpPr>
        <p:spPr>
          <a:xfrm rot="5522482">
            <a:off x="4998590" y="2187621"/>
            <a:ext cx="151596" cy="707549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4"/>
          <p:cNvSpPr txBox="1"/>
          <p:nvPr/>
        </p:nvSpPr>
        <p:spPr>
          <a:xfrm>
            <a:off x="773800" y="204825"/>
            <a:ext cx="7829100" cy="46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Otwórz zeszyt do matematyki. Napisz: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Temat: </a:t>
            </a:r>
            <a:r>
              <a:rPr lang="pl" sz="2000" u="sng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Dodaję liczby jednocyfrowe do liczb dwucyfrowych </a:t>
            </a:r>
            <a:endParaRPr sz="2000" u="sng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</a:t>
            </a:r>
            <a:r>
              <a:rPr lang="pl" sz="2000" u="sng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- II sposób.</a:t>
            </a:r>
            <a:endParaRPr sz="2000" u="sng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3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l" sz="13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Przepisz do zeszytu poniższą notatkę:</a:t>
            </a:r>
            <a:endParaRPr i="1" sz="13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3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Comic Sans MS"/>
              <a:buAutoNum type="arabicPeriod"/>
            </a:pPr>
            <a:r>
              <a:t/>
            </a:r>
            <a:endParaRPr i="1" sz="13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3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262" name="Google Shape;26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0725" y="1762200"/>
            <a:ext cx="3999926" cy="1406638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24"/>
          <p:cNvSpPr/>
          <p:nvPr/>
        </p:nvSpPr>
        <p:spPr>
          <a:xfrm>
            <a:off x="5727650" y="2230375"/>
            <a:ext cx="322800" cy="4626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24"/>
          <p:cNvSpPr txBox="1"/>
          <p:nvPr/>
        </p:nvSpPr>
        <p:spPr>
          <a:xfrm>
            <a:off x="5691800" y="2291075"/>
            <a:ext cx="52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700">
                <a:latin typeface="Roboto"/>
                <a:ea typeface="Roboto"/>
                <a:cs typeface="Roboto"/>
                <a:sym typeface="Roboto"/>
              </a:rPr>
              <a:t>42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5" name="Google Shape;265;p24"/>
          <p:cNvSpPr txBox="1"/>
          <p:nvPr/>
        </p:nvSpPr>
        <p:spPr>
          <a:xfrm>
            <a:off x="773800" y="3284875"/>
            <a:ext cx="7146300" cy="13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2.                                                                       </a:t>
            </a:r>
            <a:r>
              <a:rPr lang="pl" sz="1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</a:t>
            </a:r>
            <a:endParaRPr sz="12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</a:t>
            </a: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12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34 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8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30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8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42</a:t>
            </a:r>
            <a:endParaRPr sz="3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</a:t>
            </a:r>
            <a:endParaRPr sz="1500">
              <a:solidFill>
                <a:srgbClr val="99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6" name="Google Shape;266;p24"/>
          <p:cNvSpPr/>
          <p:nvPr/>
        </p:nvSpPr>
        <p:spPr>
          <a:xfrm rot="5522482">
            <a:off x="5036540" y="3712471"/>
            <a:ext cx="151596" cy="707549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5"/>
          <p:cNvSpPr txBox="1"/>
          <p:nvPr/>
        </p:nvSpPr>
        <p:spPr>
          <a:xfrm>
            <a:off x="447600" y="189650"/>
            <a:ext cx="8291700" cy="11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3.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72" name="Google Shape;272;p25"/>
          <p:cNvSpPr txBox="1"/>
          <p:nvPr/>
        </p:nvSpPr>
        <p:spPr>
          <a:xfrm>
            <a:off x="849675" y="75800"/>
            <a:ext cx="7146300" cy="49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                                              11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74 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7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70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7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81</a:t>
            </a:r>
            <a:endParaRPr sz="3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Wykonaj zadanie 1 i 2 poznanym sposobem w kartach pracy do matematyki str. 26.</a:t>
            </a:r>
            <a:endParaRPr sz="3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DLA CHĘTNYCH zadanie 3.</a:t>
            </a:r>
            <a:endParaRPr sz="3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PS.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Poznałeś/łaś dwa sposoby dodawania liczb jednocyfrowych do liczb dwucyfrowych, aby zdecydować w późniejszym czasie który sposób liczenia jest dla Ciebie łatwiejszy :) 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</a:t>
            </a:r>
            <a:endParaRPr sz="1500">
              <a:solidFill>
                <a:srgbClr val="99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3" name="Google Shape;273;p25"/>
          <p:cNvSpPr/>
          <p:nvPr/>
        </p:nvSpPr>
        <p:spPr>
          <a:xfrm rot="5522482">
            <a:off x="5089640" y="40696"/>
            <a:ext cx="151596" cy="707549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1" cy="165069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295850" y="2207625"/>
            <a:ext cx="8466300" cy="12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8 + 4 = 12                 7 + 6 = 13               9 + 5 = 14               6 + 6 = 12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 + 9 = 11                  5 + 6 = 11                8 +  6 = 14              9 + 7 = 16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/>
        </p:nvSpPr>
        <p:spPr>
          <a:xfrm>
            <a:off x="971050" y="115550"/>
            <a:ext cx="7555800" cy="11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Przypomnij sobie wczorajsze dodawanie z kartonikami. Dziś poznasz drugi sposób dodawania liczb jednocyfrowych do liczb dwucyfrowych.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graphicFrame>
        <p:nvGraphicFramePr>
          <p:cNvPr id="75" name="Google Shape;75;p15"/>
          <p:cNvGraphicFramePr/>
          <p:nvPr/>
        </p:nvGraphicFramePr>
        <p:xfrm>
          <a:off x="402050" y="1811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{79E9F849-2100-4A49-9E0B-ABB8CD843A7B}</a:tableStyleId>
              </a:tblPr>
              <a:tblGrid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</a:tblGrid>
              <a:tr h="491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6" name="Google Shape;76;p15"/>
          <p:cNvSpPr txBox="1"/>
          <p:nvPr/>
        </p:nvSpPr>
        <p:spPr>
          <a:xfrm>
            <a:off x="971050" y="1161750"/>
            <a:ext cx="5492400" cy="7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pokazać działanie 26 + 5 = ?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2540950" y="23761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5"/>
          <p:cNvSpPr/>
          <p:nvPr/>
        </p:nvSpPr>
        <p:spPr>
          <a:xfrm>
            <a:off x="1858400" y="23761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5"/>
          <p:cNvSpPr/>
          <p:nvPr/>
        </p:nvSpPr>
        <p:spPr>
          <a:xfrm>
            <a:off x="1175850" y="23761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5"/>
          <p:cNvSpPr/>
          <p:nvPr/>
        </p:nvSpPr>
        <p:spPr>
          <a:xfrm>
            <a:off x="453000" y="24015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5"/>
          <p:cNvSpPr/>
          <p:nvPr/>
        </p:nvSpPr>
        <p:spPr>
          <a:xfrm>
            <a:off x="5341250" y="23761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5"/>
          <p:cNvSpPr/>
          <p:nvPr/>
        </p:nvSpPr>
        <p:spPr>
          <a:xfrm>
            <a:off x="5341250" y="18603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5"/>
          <p:cNvSpPr/>
          <p:nvPr/>
        </p:nvSpPr>
        <p:spPr>
          <a:xfrm>
            <a:off x="4588600" y="24368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5"/>
          <p:cNvSpPr/>
          <p:nvPr/>
        </p:nvSpPr>
        <p:spPr>
          <a:xfrm>
            <a:off x="4588588" y="18603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5"/>
          <p:cNvSpPr/>
          <p:nvPr/>
        </p:nvSpPr>
        <p:spPr>
          <a:xfrm>
            <a:off x="3941100" y="18603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5"/>
          <p:cNvSpPr/>
          <p:nvPr/>
        </p:nvSpPr>
        <p:spPr>
          <a:xfrm>
            <a:off x="3223500" y="18603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5"/>
          <p:cNvSpPr/>
          <p:nvPr/>
        </p:nvSpPr>
        <p:spPr>
          <a:xfrm>
            <a:off x="2540950" y="18603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5"/>
          <p:cNvSpPr/>
          <p:nvPr/>
        </p:nvSpPr>
        <p:spPr>
          <a:xfrm>
            <a:off x="1858400" y="18603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5"/>
          <p:cNvSpPr/>
          <p:nvPr/>
        </p:nvSpPr>
        <p:spPr>
          <a:xfrm>
            <a:off x="1175850" y="18603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5"/>
          <p:cNvSpPr/>
          <p:nvPr/>
        </p:nvSpPr>
        <p:spPr>
          <a:xfrm>
            <a:off x="402050" y="18603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5"/>
          <p:cNvSpPr/>
          <p:nvPr/>
        </p:nvSpPr>
        <p:spPr>
          <a:xfrm>
            <a:off x="136525" y="2721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5"/>
          <p:cNvSpPr/>
          <p:nvPr/>
        </p:nvSpPr>
        <p:spPr>
          <a:xfrm>
            <a:off x="1858400" y="29780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5"/>
          <p:cNvSpPr/>
          <p:nvPr/>
        </p:nvSpPr>
        <p:spPr>
          <a:xfrm>
            <a:off x="1175850" y="29079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5"/>
          <p:cNvSpPr/>
          <p:nvPr/>
        </p:nvSpPr>
        <p:spPr>
          <a:xfrm>
            <a:off x="453000" y="29173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5"/>
          <p:cNvSpPr/>
          <p:nvPr/>
        </p:nvSpPr>
        <p:spPr>
          <a:xfrm>
            <a:off x="6706350" y="24015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5"/>
          <p:cNvSpPr/>
          <p:nvPr/>
        </p:nvSpPr>
        <p:spPr>
          <a:xfrm>
            <a:off x="6023800" y="23992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5"/>
          <p:cNvSpPr/>
          <p:nvPr/>
        </p:nvSpPr>
        <p:spPr>
          <a:xfrm>
            <a:off x="6706350" y="18603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5"/>
          <p:cNvSpPr/>
          <p:nvPr/>
        </p:nvSpPr>
        <p:spPr>
          <a:xfrm>
            <a:off x="6023800" y="19065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5"/>
          <p:cNvSpPr/>
          <p:nvPr/>
        </p:nvSpPr>
        <p:spPr>
          <a:xfrm>
            <a:off x="3906050" y="237613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5"/>
          <p:cNvSpPr/>
          <p:nvPr/>
        </p:nvSpPr>
        <p:spPr>
          <a:xfrm>
            <a:off x="3223500" y="23761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5"/>
          <p:cNvSpPr/>
          <p:nvPr/>
        </p:nvSpPr>
        <p:spPr>
          <a:xfrm>
            <a:off x="8526850" y="18951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5"/>
          <p:cNvSpPr/>
          <p:nvPr/>
        </p:nvSpPr>
        <p:spPr>
          <a:xfrm>
            <a:off x="8526850" y="46498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5"/>
          <p:cNvSpPr/>
          <p:nvPr/>
        </p:nvSpPr>
        <p:spPr>
          <a:xfrm>
            <a:off x="8526850" y="59293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5"/>
          <p:cNvSpPr/>
          <p:nvPr/>
        </p:nvSpPr>
        <p:spPr>
          <a:xfrm>
            <a:off x="8526850" y="85153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5"/>
          <p:cNvSpPr/>
          <p:nvPr/>
        </p:nvSpPr>
        <p:spPr>
          <a:xfrm>
            <a:off x="8526850" y="104803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5"/>
          <p:cNvSpPr/>
          <p:nvPr/>
        </p:nvSpPr>
        <p:spPr>
          <a:xfrm>
            <a:off x="8526850" y="127013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5"/>
          <p:cNvSpPr/>
          <p:nvPr/>
        </p:nvSpPr>
        <p:spPr>
          <a:xfrm>
            <a:off x="8526850" y="150313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5"/>
          <p:cNvSpPr/>
          <p:nvPr/>
        </p:nvSpPr>
        <p:spPr>
          <a:xfrm>
            <a:off x="8526850" y="164986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5"/>
          <p:cNvSpPr/>
          <p:nvPr/>
        </p:nvSpPr>
        <p:spPr>
          <a:xfrm>
            <a:off x="8526850" y="190656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5"/>
          <p:cNvSpPr/>
          <p:nvPr/>
        </p:nvSpPr>
        <p:spPr>
          <a:xfrm>
            <a:off x="8491625" y="203628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5"/>
          <p:cNvSpPr/>
          <p:nvPr/>
        </p:nvSpPr>
        <p:spPr>
          <a:xfrm>
            <a:off x="7439700" y="293501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5"/>
          <p:cNvSpPr/>
          <p:nvPr/>
        </p:nvSpPr>
        <p:spPr>
          <a:xfrm>
            <a:off x="6716850" y="294273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5"/>
          <p:cNvSpPr/>
          <p:nvPr/>
        </p:nvSpPr>
        <p:spPr>
          <a:xfrm>
            <a:off x="6034300" y="294046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5"/>
          <p:cNvSpPr/>
          <p:nvPr/>
        </p:nvSpPr>
        <p:spPr>
          <a:xfrm>
            <a:off x="5351750" y="293501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5"/>
          <p:cNvSpPr/>
          <p:nvPr/>
        </p:nvSpPr>
        <p:spPr>
          <a:xfrm>
            <a:off x="4628900" y="293501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5"/>
          <p:cNvSpPr/>
          <p:nvPr/>
        </p:nvSpPr>
        <p:spPr>
          <a:xfrm>
            <a:off x="3906050" y="29780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5"/>
          <p:cNvSpPr/>
          <p:nvPr/>
        </p:nvSpPr>
        <p:spPr>
          <a:xfrm>
            <a:off x="3223500" y="29780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5"/>
          <p:cNvSpPr/>
          <p:nvPr/>
        </p:nvSpPr>
        <p:spPr>
          <a:xfrm>
            <a:off x="2540950" y="29079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5"/>
          <p:cNvSpPr txBox="1"/>
          <p:nvPr/>
        </p:nvSpPr>
        <p:spPr>
          <a:xfrm>
            <a:off x="599300" y="3580000"/>
            <a:ext cx="8511600" cy="14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794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800"/>
              <a:buFont typeface="Comic Sans MS"/>
              <a:buAutoNum type="arabicPeriod"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Najpierw rozkładamy 26 czerwonych kwadracików. 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794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800"/>
              <a:buFont typeface="Comic Sans MS"/>
              <a:buAutoNum type="arabicPeriod"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Następnie dokładamy 6 niebieskich kwadracików (można w  jednym rzędzie) . Dodajemy w ten sposób  jedności (6 + 5). Liczbę 26 rozkładamy na 20 i 6. Jedności dodajemy ze sobą.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                                       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                            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26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2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20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6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2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31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20" name="Google Shape;120;p15"/>
          <p:cNvSpPr/>
          <p:nvPr/>
        </p:nvSpPr>
        <p:spPr>
          <a:xfrm rot="5522482">
            <a:off x="4869040" y="4344221"/>
            <a:ext cx="151596" cy="707549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5"/>
          <p:cNvSpPr txBox="1"/>
          <p:nvPr/>
        </p:nvSpPr>
        <p:spPr>
          <a:xfrm>
            <a:off x="4733850" y="4369700"/>
            <a:ext cx="479100" cy="2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11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"/>
          <p:cNvSpPr txBox="1"/>
          <p:nvPr/>
        </p:nvSpPr>
        <p:spPr>
          <a:xfrm>
            <a:off x="978625" y="1843450"/>
            <a:ext cx="7737900" cy="9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za pomocą kartoników pokazać działanie 18 + 4 =?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" name="Google Shape;131;p17"/>
          <p:cNvGraphicFramePr/>
          <p:nvPr/>
        </p:nvGraphicFramePr>
        <p:xfrm>
          <a:off x="453000" y="13365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{79E9F849-2100-4A49-9E0B-ABB8CD843A7B}</a:tableStyleId>
              </a:tblPr>
              <a:tblGrid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</a:tblGrid>
              <a:tr h="491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32" name="Google Shape;132;p17"/>
          <p:cNvSpPr txBox="1"/>
          <p:nvPr/>
        </p:nvSpPr>
        <p:spPr>
          <a:xfrm>
            <a:off x="1097375" y="189525"/>
            <a:ext cx="54924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pokazać działanie 18 + 4 = ?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33" name="Google Shape;133;p17"/>
          <p:cNvSpPr/>
          <p:nvPr/>
        </p:nvSpPr>
        <p:spPr>
          <a:xfrm>
            <a:off x="2601650" y="192616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7"/>
          <p:cNvSpPr/>
          <p:nvPr/>
        </p:nvSpPr>
        <p:spPr>
          <a:xfrm>
            <a:off x="1911500" y="192616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7"/>
          <p:cNvSpPr/>
          <p:nvPr/>
        </p:nvSpPr>
        <p:spPr>
          <a:xfrm>
            <a:off x="1175850" y="192616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7"/>
          <p:cNvSpPr/>
          <p:nvPr/>
        </p:nvSpPr>
        <p:spPr>
          <a:xfrm>
            <a:off x="493300" y="19260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7"/>
          <p:cNvSpPr/>
          <p:nvPr/>
        </p:nvSpPr>
        <p:spPr>
          <a:xfrm>
            <a:off x="5341250" y="192616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7"/>
          <p:cNvSpPr/>
          <p:nvPr/>
        </p:nvSpPr>
        <p:spPr>
          <a:xfrm>
            <a:off x="5396650" y="14051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7"/>
          <p:cNvSpPr/>
          <p:nvPr/>
        </p:nvSpPr>
        <p:spPr>
          <a:xfrm>
            <a:off x="4661600" y="19582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7"/>
          <p:cNvSpPr/>
          <p:nvPr/>
        </p:nvSpPr>
        <p:spPr>
          <a:xfrm>
            <a:off x="4670188" y="14051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7"/>
          <p:cNvSpPr/>
          <p:nvPr/>
        </p:nvSpPr>
        <p:spPr>
          <a:xfrm>
            <a:off x="3999150" y="13747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7"/>
          <p:cNvSpPr/>
          <p:nvPr/>
        </p:nvSpPr>
        <p:spPr>
          <a:xfrm>
            <a:off x="3300400" y="14051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7"/>
          <p:cNvSpPr/>
          <p:nvPr/>
        </p:nvSpPr>
        <p:spPr>
          <a:xfrm>
            <a:off x="2601650" y="14051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7"/>
          <p:cNvSpPr/>
          <p:nvPr/>
        </p:nvSpPr>
        <p:spPr>
          <a:xfrm>
            <a:off x="1911500" y="14051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7"/>
          <p:cNvSpPr/>
          <p:nvPr/>
        </p:nvSpPr>
        <p:spPr>
          <a:xfrm>
            <a:off x="1259550" y="14051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7"/>
          <p:cNvSpPr/>
          <p:nvPr/>
        </p:nvSpPr>
        <p:spPr>
          <a:xfrm>
            <a:off x="513275" y="14051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7"/>
          <p:cNvSpPr/>
          <p:nvPr/>
        </p:nvSpPr>
        <p:spPr>
          <a:xfrm>
            <a:off x="136525" y="2721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7"/>
          <p:cNvSpPr/>
          <p:nvPr/>
        </p:nvSpPr>
        <p:spPr>
          <a:xfrm>
            <a:off x="0" y="7274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7"/>
          <p:cNvSpPr/>
          <p:nvPr/>
        </p:nvSpPr>
        <p:spPr>
          <a:xfrm>
            <a:off x="81275" y="6446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7"/>
          <p:cNvSpPr/>
          <p:nvPr/>
        </p:nvSpPr>
        <p:spPr>
          <a:xfrm>
            <a:off x="81275" y="4973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7"/>
          <p:cNvSpPr/>
          <p:nvPr/>
        </p:nvSpPr>
        <p:spPr>
          <a:xfrm>
            <a:off x="6738750" y="13748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7"/>
          <p:cNvSpPr/>
          <p:nvPr/>
        </p:nvSpPr>
        <p:spPr>
          <a:xfrm>
            <a:off x="6040000" y="14052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7"/>
          <p:cNvSpPr/>
          <p:nvPr/>
        </p:nvSpPr>
        <p:spPr>
          <a:xfrm>
            <a:off x="3981950" y="19261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7"/>
          <p:cNvSpPr/>
          <p:nvPr/>
        </p:nvSpPr>
        <p:spPr>
          <a:xfrm>
            <a:off x="3291800" y="192616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7"/>
          <p:cNvSpPr/>
          <p:nvPr/>
        </p:nvSpPr>
        <p:spPr>
          <a:xfrm>
            <a:off x="8526850" y="18951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7"/>
          <p:cNvSpPr/>
          <p:nvPr/>
        </p:nvSpPr>
        <p:spPr>
          <a:xfrm>
            <a:off x="8526850" y="46498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7"/>
          <p:cNvSpPr/>
          <p:nvPr/>
        </p:nvSpPr>
        <p:spPr>
          <a:xfrm>
            <a:off x="8526850" y="59293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7"/>
          <p:cNvSpPr/>
          <p:nvPr/>
        </p:nvSpPr>
        <p:spPr>
          <a:xfrm>
            <a:off x="8080850" y="190656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7"/>
          <p:cNvSpPr/>
          <p:nvPr/>
        </p:nvSpPr>
        <p:spPr>
          <a:xfrm>
            <a:off x="7451500" y="190656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7"/>
          <p:cNvSpPr/>
          <p:nvPr/>
        </p:nvSpPr>
        <p:spPr>
          <a:xfrm>
            <a:off x="6788050" y="190656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7"/>
          <p:cNvSpPr/>
          <p:nvPr/>
        </p:nvSpPr>
        <p:spPr>
          <a:xfrm>
            <a:off x="6090300" y="192616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7"/>
          <p:cNvSpPr txBox="1"/>
          <p:nvPr/>
        </p:nvSpPr>
        <p:spPr>
          <a:xfrm>
            <a:off x="417225" y="3041475"/>
            <a:ext cx="8511600" cy="203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794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800"/>
              <a:buFont typeface="Comic Sans MS"/>
              <a:buAutoNum type="arabicPeriod"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Najpierw rozkładamy </a:t>
            </a:r>
            <a:r>
              <a:rPr lang="pl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18</a:t>
            </a: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czerwonych kwadracików. 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794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800"/>
              <a:buFont typeface="Comic Sans MS"/>
              <a:buAutoNum type="arabicPeriod"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Następnie dokładamy </a:t>
            </a:r>
            <a:r>
              <a:rPr lang="pl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 </a:t>
            </a: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niebieskie kwadraciki w jednym rzędzie. Dodajemy w ten sposób  jedności (8 + 4). Liczbę 18 rozkładamy na 10 i 8. </a:t>
            </a: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Jedności dodajemy ze sobą.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794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800"/>
              <a:buFont typeface="Comic Sans MS"/>
              <a:buAutoNum type="arabicPeriod"/>
            </a:pPr>
            <a:r>
              <a:t/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                                       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  </a:t>
            </a:r>
            <a:r>
              <a:rPr lang="pl" sz="24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18 </a:t>
            </a:r>
            <a:r>
              <a:rPr lang="pl" sz="24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24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r>
              <a:rPr lang="pl" sz="24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</a:t>
            </a:r>
            <a:r>
              <a:rPr lang="pl" sz="24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10</a:t>
            </a:r>
            <a:r>
              <a:rPr lang="pl" sz="24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24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8</a:t>
            </a:r>
            <a:r>
              <a:rPr lang="pl" sz="24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24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r>
              <a:rPr lang="pl" sz="24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22</a:t>
            </a:r>
            <a:endParaRPr sz="24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10    8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63" name="Google Shape;163;p17"/>
          <p:cNvSpPr/>
          <p:nvPr/>
        </p:nvSpPr>
        <p:spPr>
          <a:xfrm rot="5522482">
            <a:off x="4846490" y="3833246"/>
            <a:ext cx="151596" cy="707549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7"/>
          <p:cNvSpPr txBox="1"/>
          <p:nvPr/>
        </p:nvSpPr>
        <p:spPr>
          <a:xfrm>
            <a:off x="4714100" y="3805575"/>
            <a:ext cx="479100" cy="2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12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5" name="Google Shape;165;p17"/>
          <p:cNvSpPr/>
          <p:nvPr/>
        </p:nvSpPr>
        <p:spPr>
          <a:xfrm rot="-8306843">
            <a:off x="2438669" y="4456494"/>
            <a:ext cx="158750" cy="34366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7"/>
          <p:cNvSpPr/>
          <p:nvPr/>
        </p:nvSpPr>
        <p:spPr>
          <a:xfrm rot="9669260">
            <a:off x="2814281" y="4502752"/>
            <a:ext cx="158814" cy="343532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3249" y="182750"/>
            <a:ext cx="7267976" cy="43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14175" y="917700"/>
            <a:ext cx="3999925" cy="130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14175" y="2988900"/>
            <a:ext cx="3999926" cy="1406638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18"/>
          <p:cNvSpPr txBox="1"/>
          <p:nvPr/>
        </p:nvSpPr>
        <p:spPr>
          <a:xfrm>
            <a:off x="1790350" y="2351750"/>
            <a:ext cx="43926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Ile piskląt kupiono?Jak obliczymy to działanie?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75" name="Google Shape;175;p18"/>
          <p:cNvSpPr txBox="1"/>
          <p:nvPr/>
        </p:nvSpPr>
        <p:spPr>
          <a:xfrm>
            <a:off x="6220750" y="1039325"/>
            <a:ext cx="2556600" cy="1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Jest 36 kurcząt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(na żółto)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oraz 6 indycząt.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76" name="Google Shape;176;p18"/>
          <p:cNvSpPr txBox="1"/>
          <p:nvPr/>
        </p:nvSpPr>
        <p:spPr>
          <a:xfrm>
            <a:off x="174475" y="2685550"/>
            <a:ext cx="1676700" cy="21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Liczbę 36 rozbijamy na pełne dziesiątki  (30) i liczbę 6.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7" name="Google Shape;177;p18"/>
          <p:cNvSpPr/>
          <p:nvPr/>
        </p:nvSpPr>
        <p:spPr>
          <a:xfrm rot="1885505">
            <a:off x="1403412" y="3429028"/>
            <a:ext cx="728447" cy="36422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8"/>
          <p:cNvSpPr txBox="1"/>
          <p:nvPr/>
        </p:nvSpPr>
        <p:spPr>
          <a:xfrm>
            <a:off x="6144900" y="2844850"/>
            <a:ext cx="2526300" cy="2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Przy dodawaniu pełne dziesiątki (30) zostawiamy </a:t>
            </a:r>
            <a:b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i dodajemy jedności 6 + 6. Następnie wyniki dodajemy.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3" name="Google Shape;183;p19"/>
          <p:cNvGraphicFramePr/>
          <p:nvPr/>
        </p:nvGraphicFramePr>
        <p:xfrm>
          <a:off x="513275" y="1381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{79E9F849-2100-4A49-9E0B-ABB8CD843A7B}</a:tableStyleId>
              </a:tblPr>
              <a:tblGrid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  <a:gridCol w="695325"/>
              </a:tblGrid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4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68575" marL="68575">
                    <a:lnL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84" name="Google Shape;184;p19"/>
          <p:cNvSpPr txBox="1"/>
          <p:nvPr/>
        </p:nvSpPr>
        <p:spPr>
          <a:xfrm>
            <a:off x="1097375" y="189525"/>
            <a:ext cx="54924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pokazać i rozpisać działanie 28 + 6 = ?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85" name="Google Shape;185;p19"/>
          <p:cNvSpPr/>
          <p:nvPr/>
        </p:nvSpPr>
        <p:spPr>
          <a:xfrm>
            <a:off x="2601650" y="192616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9"/>
          <p:cNvSpPr/>
          <p:nvPr/>
        </p:nvSpPr>
        <p:spPr>
          <a:xfrm>
            <a:off x="1911500" y="192616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9"/>
          <p:cNvSpPr/>
          <p:nvPr/>
        </p:nvSpPr>
        <p:spPr>
          <a:xfrm>
            <a:off x="1175850" y="192616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9"/>
          <p:cNvSpPr/>
          <p:nvPr/>
        </p:nvSpPr>
        <p:spPr>
          <a:xfrm>
            <a:off x="493300" y="19260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9"/>
          <p:cNvSpPr/>
          <p:nvPr/>
        </p:nvSpPr>
        <p:spPr>
          <a:xfrm>
            <a:off x="5341250" y="192616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9"/>
          <p:cNvSpPr/>
          <p:nvPr/>
        </p:nvSpPr>
        <p:spPr>
          <a:xfrm>
            <a:off x="5396650" y="14051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9"/>
          <p:cNvSpPr/>
          <p:nvPr/>
        </p:nvSpPr>
        <p:spPr>
          <a:xfrm>
            <a:off x="4661600" y="19582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9"/>
          <p:cNvSpPr/>
          <p:nvPr/>
        </p:nvSpPr>
        <p:spPr>
          <a:xfrm>
            <a:off x="4670188" y="14051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9"/>
          <p:cNvSpPr/>
          <p:nvPr/>
        </p:nvSpPr>
        <p:spPr>
          <a:xfrm>
            <a:off x="3999150" y="13747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9"/>
          <p:cNvSpPr/>
          <p:nvPr/>
        </p:nvSpPr>
        <p:spPr>
          <a:xfrm>
            <a:off x="3300400" y="14051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9"/>
          <p:cNvSpPr/>
          <p:nvPr/>
        </p:nvSpPr>
        <p:spPr>
          <a:xfrm>
            <a:off x="2601650" y="14051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9"/>
          <p:cNvSpPr/>
          <p:nvPr/>
        </p:nvSpPr>
        <p:spPr>
          <a:xfrm>
            <a:off x="1911500" y="14051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9"/>
          <p:cNvSpPr/>
          <p:nvPr/>
        </p:nvSpPr>
        <p:spPr>
          <a:xfrm>
            <a:off x="1259550" y="14051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9"/>
          <p:cNvSpPr/>
          <p:nvPr/>
        </p:nvSpPr>
        <p:spPr>
          <a:xfrm>
            <a:off x="513275" y="140518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9"/>
          <p:cNvSpPr/>
          <p:nvPr/>
        </p:nvSpPr>
        <p:spPr>
          <a:xfrm>
            <a:off x="2630550" y="24926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9"/>
          <p:cNvSpPr/>
          <p:nvPr/>
        </p:nvSpPr>
        <p:spPr>
          <a:xfrm>
            <a:off x="0" y="72742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9"/>
          <p:cNvSpPr/>
          <p:nvPr/>
        </p:nvSpPr>
        <p:spPr>
          <a:xfrm>
            <a:off x="6836925" y="19582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9"/>
          <p:cNvSpPr/>
          <p:nvPr/>
        </p:nvSpPr>
        <p:spPr>
          <a:xfrm>
            <a:off x="6154650" y="1926175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9"/>
          <p:cNvSpPr/>
          <p:nvPr/>
        </p:nvSpPr>
        <p:spPr>
          <a:xfrm>
            <a:off x="6738750" y="13748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19"/>
          <p:cNvSpPr/>
          <p:nvPr/>
        </p:nvSpPr>
        <p:spPr>
          <a:xfrm>
            <a:off x="6040000" y="140520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9"/>
          <p:cNvSpPr/>
          <p:nvPr/>
        </p:nvSpPr>
        <p:spPr>
          <a:xfrm>
            <a:off x="3981950" y="19261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9"/>
          <p:cNvSpPr/>
          <p:nvPr/>
        </p:nvSpPr>
        <p:spPr>
          <a:xfrm>
            <a:off x="3291800" y="192616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9"/>
          <p:cNvSpPr/>
          <p:nvPr/>
        </p:nvSpPr>
        <p:spPr>
          <a:xfrm>
            <a:off x="8526850" y="18951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9"/>
          <p:cNvSpPr/>
          <p:nvPr/>
        </p:nvSpPr>
        <p:spPr>
          <a:xfrm>
            <a:off x="2610450" y="303631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9"/>
          <p:cNvSpPr/>
          <p:nvPr/>
        </p:nvSpPr>
        <p:spPr>
          <a:xfrm>
            <a:off x="1935000" y="305906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9"/>
          <p:cNvSpPr/>
          <p:nvPr/>
        </p:nvSpPr>
        <p:spPr>
          <a:xfrm>
            <a:off x="1259550" y="305906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9"/>
          <p:cNvSpPr/>
          <p:nvPr/>
        </p:nvSpPr>
        <p:spPr>
          <a:xfrm>
            <a:off x="584100" y="312471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19"/>
          <p:cNvSpPr/>
          <p:nvPr/>
        </p:nvSpPr>
        <p:spPr>
          <a:xfrm>
            <a:off x="6797650" y="2541688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9"/>
          <p:cNvSpPr/>
          <p:nvPr/>
        </p:nvSpPr>
        <p:spPr>
          <a:xfrm>
            <a:off x="6144000" y="2538063"/>
            <a:ext cx="584100" cy="4551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9"/>
          <p:cNvSpPr txBox="1"/>
          <p:nvPr/>
        </p:nvSpPr>
        <p:spPr>
          <a:xfrm>
            <a:off x="556700" y="3690075"/>
            <a:ext cx="7434600" cy="13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                                                 14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  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28</a:t>
            </a:r>
            <a:r>
              <a:rPr lang="pl" sz="24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24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24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6</a:t>
            </a:r>
            <a:r>
              <a:rPr lang="pl" sz="24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</a:t>
            </a:r>
            <a:r>
              <a:rPr lang="pl" sz="24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20</a:t>
            </a:r>
            <a:r>
              <a:rPr lang="pl" sz="24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24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8</a:t>
            </a:r>
            <a:r>
              <a:rPr lang="pl" sz="24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24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6</a:t>
            </a:r>
            <a:r>
              <a:rPr lang="pl" sz="24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34</a:t>
            </a:r>
            <a:endParaRPr sz="24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</a:t>
            </a:r>
            <a:r>
              <a:rPr lang="pl" sz="15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20         8</a:t>
            </a:r>
            <a:endParaRPr sz="1500">
              <a:solidFill>
                <a:srgbClr val="99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15" name="Google Shape;215;p19"/>
          <p:cNvSpPr/>
          <p:nvPr/>
        </p:nvSpPr>
        <p:spPr>
          <a:xfrm>
            <a:off x="1911500" y="24471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19"/>
          <p:cNvSpPr/>
          <p:nvPr/>
        </p:nvSpPr>
        <p:spPr>
          <a:xfrm>
            <a:off x="584100" y="24469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9"/>
          <p:cNvSpPr/>
          <p:nvPr/>
        </p:nvSpPr>
        <p:spPr>
          <a:xfrm>
            <a:off x="1208600" y="24926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9"/>
          <p:cNvSpPr/>
          <p:nvPr/>
        </p:nvSpPr>
        <p:spPr>
          <a:xfrm>
            <a:off x="194675" y="816038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9"/>
          <p:cNvSpPr/>
          <p:nvPr/>
        </p:nvSpPr>
        <p:spPr>
          <a:xfrm>
            <a:off x="267675" y="4973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9"/>
          <p:cNvSpPr/>
          <p:nvPr/>
        </p:nvSpPr>
        <p:spPr>
          <a:xfrm>
            <a:off x="5429050" y="24926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9"/>
          <p:cNvSpPr/>
          <p:nvPr/>
        </p:nvSpPr>
        <p:spPr>
          <a:xfrm>
            <a:off x="4714100" y="24926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9"/>
          <p:cNvSpPr/>
          <p:nvPr/>
        </p:nvSpPr>
        <p:spPr>
          <a:xfrm>
            <a:off x="3999150" y="2477413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9"/>
          <p:cNvSpPr/>
          <p:nvPr/>
        </p:nvSpPr>
        <p:spPr>
          <a:xfrm>
            <a:off x="3349600" y="2447150"/>
            <a:ext cx="584100" cy="455100"/>
          </a:xfrm>
          <a:prstGeom prst="rect">
            <a:avLst/>
          </a:prstGeom>
          <a:solidFill>
            <a:srgbClr val="990000"/>
          </a:solidFill>
          <a:ln cap="flat" cmpd="sng" w="9525">
            <a:solidFill>
              <a:srgbClr val="00406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9"/>
          <p:cNvSpPr/>
          <p:nvPr/>
        </p:nvSpPr>
        <p:spPr>
          <a:xfrm rot="5522482">
            <a:off x="4930340" y="3780121"/>
            <a:ext cx="151596" cy="707549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19"/>
          <p:cNvSpPr/>
          <p:nvPr/>
        </p:nvSpPr>
        <p:spPr>
          <a:xfrm rot="-8306843">
            <a:off x="2438669" y="4456494"/>
            <a:ext cx="158750" cy="34366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19"/>
          <p:cNvSpPr/>
          <p:nvPr/>
        </p:nvSpPr>
        <p:spPr>
          <a:xfrm rot="8288496">
            <a:off x="2961461" y="4525389"/>
            <a:ext cx="158701" cy="343737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0"/>
          <p:cNvSpPr txBox="1"/>
          <p:nvPr/>
        </p:nvSpPr>
        <p:spPr>
          <a:xfrm>
            <a:off x="758625" y="257925"/>
            <a:ext cx="7252500" cy="5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32" name="Google Shape;232;p20"/>
          <p:cNvSpPr txBox="1"/>
          <p:nvPr/>
        </p:nvSpPr>
        <p:spPr>
          <a:xfrm>
            <a:off x="417250" y="182075"/>
            <a:ext cx="8344800" cy="7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Zastanów się j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ak rozpisać działanie </a:t>
            </a:r>
            <a:r>
              <a:rPr b="1" lang="pl" sz="2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34 + 8 = ?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. Możesz zapisać na kartce. Następnie kliknij myszką i sprawdź czy się udało :)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3" name="Google Shape;233;p20"/>
          <p:cNvSpPr txBox="1"/>
          <p:nvPr/>
        </p:nvSpPr>
        <p:spPr>
          <a:xfrm>
            <a:off x="788975" y="1471750"/>
            <a:ext cx="7335900" cy="16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4" name="Google Shape;234;p20"/>
          <p:cNvSpPr txBox="1"/>
          <p:nvPr/>
        </p:nvSpPr>
        <p:spPr>
          <a:xfrm>
            <a:off x="872425" y="1797950"/>
            <a:ext cx="7146300" cy="13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                                             </a:t>
            </a:r>
            <a:r>
              <a:rPr lang="pl" sz="1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</a:t>
            </a:r>
            <a:endParaRPr sz="12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</a:t>
            </a: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12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34 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8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30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8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42</a:t>
            </a:r>
            <a:endParaRPr sz="3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</a:t>
            </a:r>
            <a:endParaRPr sz="1500">
              <a:solidFill>
                <a:srgbClr val="99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5" name="Google Shape;235;p20"/>
          <p:cNvSpPr/>
          <p:nvPr/>
        </p:nvSpPr>
        <p:spPr>
          <a:xfrm rot="5522482">
            <a:off x="5119990" y="2217971"/>
            <a:ext cx="151596" cy="707549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1"/>
          <p:cNvSpPr txBox="1"/>
          <p:nvPr/>
        </p:nvSpPr>
        <p:spPr>
          <a:xfrm>
            <a:off x="675175" y="212425"/>
            <a:ext cx="76848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Zastanów się jak rozpisać działanie </a:t>
            </a:r>
            <a:r>
              <a:rPr b="1" lang="pl" sz="2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74 + 7 = ?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. Możesz zapisać na kartce. Następnie kliknij myszką i sprawdź czy się udało :)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1" name="Google Shape;241;p21"/>
          <p:cNvSpPr txBox="1"/>
          <p:nvPr/>
        </p:nvSpPr>
        <p:spPr>
          <a:xfrm>
            <a:off x="872425" y="1797950"/>
            <a:ext cx="7146300" cy="13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                                             </a:t>
            </a:r>
            <a:r>
              <a:rPr lang="pl" sz="1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</a:t>
            </a:r>
            <a:endParaRPr sz="12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</a:t>
            </a: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11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74 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7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70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+ </a:t>
            </a:r>
            <a:r>
              <a:rPr lang="pl" sz="3000">
                <a:solidFill>
                  <a:srgbClr val="00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7</a:t>
            </a: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81</a:t>
            </a:r>
            <a:endParaRPr sz="3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</a:t>
            </a:r>
            <a:endParaRPr sz="1500">
              <a:solidFill>
                <a:srgbClr val="99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2" name="Google Shape;242;p21"/>
          <p:cNvSpPr/>
          <p:nvPr/>
        </p:nvSpPr>
        <p:spPr>
          <a:xfrm rot="5522482">
            <a:off x="4998590" y="2187621"/>
            <a:ext cx="151596" cy="707549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