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D0774-3DAC-49F3-A006-0BC9C4244C89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CD61B3-9371-46DA-B12C-BFB75109B4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6111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07D43E2-469E-49DC-BF69-331695BA1DAC}" type="datetimeFigureOut">
              <a:rPr lang="pl-PL" smtClean="0"/>
              <a:t>19.04.2020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EFECC19-CD58-49F2-B132-96D4C5FCDC27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65722" y="188640"/>
            <a:ext cx="86164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Odejmuję liczby dwucyfrowe</a:t>
            </a:r>
            <a:endParaRPr lang="pl-PL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95536" y="1124744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B050"/>
                </a:solidFill>
              </a:rPr>
              <a:t>Oblicz w pamięci.</a:t>
            </a:r>
          </a:p>
          <a:p>
            <a:r>
              <a:rPr lang="pl-PL" dirty="0" smtClean="0">
                <a:solidFill>
                  <a:srgbClr val="00B050"/>
                </a:solidFill>
              </a:rPr>
              <a:t>50 – 20=?               6 – 4=?                    72 – 30=?</a:t>
            </a:r>
          </a:p>
          <a:p>
            <a:r>
              <a:rPr lang="pl-PL" dirty="0" smtClean="0">
                <a:solidFill>
                  <a:srgbClr val="00B050"/>
                </a:solidFill>
              </a:rPr>
              <a:t>60 – 50=?               7 – 6= ?                   98 – 50=?</a:t>
            </a:r>
            <a:endParaRPr lang="pl-PL" dirty="0">
              <a:solidFill>
                <a:srgbClr val="00B050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414870" y="2266140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Przypomnij sobie ostatnie sposoby na dodawanie.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251520" y="289358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Zastanów się, jak podobnie rozwiązać zadanie, które napotkały dzieci w klasie 2b.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395536" y="3849264"/>
            <a:ext cx="7757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B050"/>
                </a:solidFill>
              </a:rPr>
              <a:t>W autokarze jest </a:t>
            </a:r>
            <a:r>
              <a:rPr lang="pl-PL" dirty="0" smtClean="0">
                <a:solidFill>
                  <a:srgbClr val="FF0000"/>
                </a:solidFill>
              </a:rPr>
              <a:t>65 miejsc siedzących</a:t>
            </a:r>
            <a:r>
              <a:rPr lang="pl-PL" dirty="0" smtClean="0">
                <a:solidFill>
                  <a:srgbClr val="00B050"/>
                </a:solidFill>
              </a:rPr>
              <a:t>. </a:t>
            </a:r>
            <a:r>
              <a:rPr lang="pl-PL" dirty="0" smtClean="0">
                <a:solidFill>
                  <a:srgbClr val="FF0000"/>
                </a:solidFill>
              </a:rPr>
              <a:t>Zajęto</a:t>
            </a:r>
            <a:r>
              <a:rPr lang="pl-PL" dirty="0" smtClean="0">
                <a:solidFill>
                  <a:srgbClr val="00B050"/>
                </a:solidFill>
              </a:rPr>
              <a:t> już </a:t>
            </a:r>
            <a:r>
              <a:rPr lang="pl-PL" dirty="0" smtClean="0">
                <a:solidFill>
                  <a:srgbClr val="FF0000"/>
                </a:solidFill>
              </a:rPr>
              <a:t>42 miejsca</a:t>
            </a:r>
            <a:r>
              <a:rPr lang="pl-PL" dirty="0" smtClean="0">
                <a:solidFill>
                  <a:srgbClr val="00B050"/>
                </a:solidFill>
              </a:rPr>
              <a:t>. </a:t>
            </a:r>
            <a:endParaRPr lang="pl-PL" dirty="0">
              <a:solidFill>
                <a:srgbClr val="00B050"/>
              </a:solidFill>
            </a:endParaRPr>
          </a:p>
          <a:p>
            <a:r>
              <a:rPr lang="pl-PL" dirty="0" smtClean="0">
                <a:solidFill>
                  <a:srgbClr val="00B050"/>
                </a:solidFill>
              </a:rPr>
              <a:t>Ile miejsc zostało jeszcze wolnych?</a:t>
            </a:r>
            <a:endParaRPr lang="pl-PL" dirty="0">
              <a:solidFill>
                <a:srgbClr val="00B050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447282" y="4902552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Przyjrzyj się jak rozwiązali zadanie Kuba i Natalka i wybierz sposób, który najbardziej ci odpowiada. </a:t>
            </a:r>
          </a:p>
          <a:p>
            <a:r>
              <a:rPr lang="pl-PL" dirty="0" smtClean="0">
                <a:solidFill>
                  <a:srgbClr val="0070C0"/>
                </a:solidFill>
              </a:rPr>
              <a:t>Możesz przygotować sobie pchełki.</a:t>
            </a:r>
            <a:endParaRPr lang="pl-P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632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169"/>
    </mc:Choice>
    <mc:Fallback>
      <p:transition spd="slow" advTm="27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75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2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2908" r="47251" b="56405"/>
          <a:stretch/>
        </p:blipFill>
        <p:spPr bwMode="auto">
          <a:xfrm>
            <a:off x="899592" y="501322"/>
            <a:ext cx="2143932" cy="168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jaśnienie owalne 6"/>
          <p:cNvSpPr/>
          <p:nvPr/>
        </p:nvSpPr>
        <p:spPr>
          <a:xfrm>
            <a:off x="3563888" y="28098"/>
            <a:ext cx="3672408" cy="1779925"/>
          </a:xfrm>
          <a:prstGeom prst="wedgeEllipseCallout">
            <a:avLst>
              <a:gd name="adj1" fmla="val -79087"/>
              <a:gd name="adj2" fmla="val 4650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/>
          <p:cNvSpPr txBox="1"/>
          <p:nvPr/>
        </p:nvSpPr>
        <p:spPr>
          <a:xfrm>
            <a:off x="4067944" y="260648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Od pierwszej liczby odejmuję najpierw dziesiątki, a później jeszcze jedności.</a:t>
            </a:r>
          </a:p>
        </p:txBody>
      </p:sp>
      <p:sp>
        <p:nvSpPr>
          <p:cNvPr id="9" name="Elipsa 8"/>
          <p:cNvSpPr/>
          <p:nvPr/>
        </p:nvSpPr>
        <p:spPr>
          <a:xfrm>
            <a:off x="658679" y="3208860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3347864" y="330612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887329" y="2266748"/>
            <a:ext cx="2460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>
                <a:solidFill>
                  <a:srgbClr val="FFC000"/>
                </a:solidFill>
              </a:rPr>
              <a:t>6</a:t>
            </a:r>
            <a:r>
              <a:rPr lang="pl-PL" sz="3200" dirty="0" smtClean="0">
                <a:solidFill>
                  <a:srgbClr val="FF0000"/>
                </a:solidFill>
              </a:rPr>
              <a:t>5 </a:t>
            </a:r>
            <a:r>
              <a:rPr lang="pl-PL" sz="3200" dirty="0" smtClean="0">
                <a:solidFill>
                  <a:srgbClr val="0070C0"/>
                </a:solidFill>
              </a:rPr>
              <a:t>- </a:t>
            </a:r>
            <a:r>
              <a:rPr lang="pl-PL" sz="3200" dirty="0" smtClean="0">
                <a:solidFill>
                  <a:srgbClr val="FFC000"/>
                </a:solidFill>
              </a:rPr>
              <a:t>4</a:t>
            </a:r>
            <a:r>
              <a:rPr lang="pl-PL" sz="3200" dirty="0" smtClean="0">
                <a:solidFill>
                  <a:srgbClr val="FF0000"/>
                </a:solidFill>
              </a:rPr>
              <a:t>2 </a:t>
            </a:r>
            <a:r>
              <a:rPr lang="pl-PL" sz="3200" dirty="0" smtClean="0">
                <a:solidFill>
                  <a:srgbClr val="0070C0"/>
                </a:solidFill>
              </a:rPr>
              <a:t>= ?</a:t>
            </a:r>
            <a:endParaRPr lang="pl-PL" sz="3200" dirty="0">
              <a:solidFill>
                <a:srgbClr val="FFC000"/>
              </a:solidFill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1090727" y="3221542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1543309" y="3234118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1975357" y="3262041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2407405" y="3262041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2853400" y="3262041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Elipsa 16"/>
          <p:cNvSpPr/>
          <p:nvPr/>
        </p:nvSpPr>
        <p:spPr>
          <a:xfrm>
            <a:off x="3642098" y="329355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Elipsa 17"/>
          <p:cNvSpPr/>
          <p:nvPr/>
        </p:nvSpPr>
        <p:spPr>
          <a:xfrm>
            <a:off x="3959336" y="330612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Elipsa 18"/>
          <p:cNvSpPr/>
          <p:nvPr/>
        </p:nvSpPr>
        <p:spPr>
          <a:xfrm>
            <a:off x="4247577" y="330612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Elipsa 19"/>
          <p:cNvSpPr/>
          <p:nvPr/>
        </p:nvSpPr>
        <p:spPr>
          <a:xfrm>
            <a:off x="4572000" y="330612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4" name="Łącznik prostoliniowy 23"/>
          <p:cNvCxnSpPr/>
          <p:nvPr/>
        </p:nvCxnSpPr>
        <p:spPr>
          <a:xfrm>
            <a:off x="2839453" y="2996952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oliniowy 24"/>
          <p:cNvCxnSpPr/>
          <p:nvPr/>
        </p:nvCxnSpPr>
        <p:spPr>
          <a:xfrm>
            <a:off x="1516214" y="3029717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oliniowy 25"/>
          <p:cNvCxnSpPr/>
          <p:nvPr/>
        </p:nvCxnSpPr>
        <p:spPr>
          <a:xfrm>
            <a:off x="1975357" y="3022104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oliniowy 26"/>
          <p:cNvCxnSpPr/>
          <p:nvPr/>
        </p:nvCxnSpPr>
        <p:spPr>
          <a:xfrm>
            <a:off x="2407405" y="3022104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ole tekstowe 33"/>
          <p:cNvSpPr txBox="1"/>
          <p:nvPr/>
        </p:nvSpPr>
        <p:spPr>
          <a:xfrm>
            <a:off x="5773166" y="2800376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Najpierw od pierwszej liczby  odjęłam dziesiątki.</a:t>
            </a:r>
          </a:p>
        </p:txBody>
      </p:sp>
      <p:cxnSp>
        <p:nvCxnSpPr>
          <p:cNvPr id="44" name="Łącznik prostoliniowy 43"/>
          <p:cNvCxnSpPr/>
          <p:nvPr/>
        </p:nvCxnSpPr>
        <p:spPr>
          <a:xfrm>
            <a:off x="4461810" y="2998649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Łącznik prostoliniowy 44"/>
          <p:cNvCxnSpPr/>
          <p:nvPr/>
        </p:nvCxnSpPr>
        <p:spPr>
          <a:xfrm>
            <a:off x="4137387" y="2982090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ole tekstowe 34"/>
          <p:cNvSpPr txBox="1"/>
          <p:nvPr/>
        </p:nvSpPr>
        <p:spPr>
          <a:xfrm>
            <a:off x="5940152" y="3993767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Potem odjęłam jeszcze jedności.</a:t>
            </a:r>
          </a:p>
        </p:txBody>
      </p:sp>
      <p:sp>
        <p:nvSpPr>
          <p:cNvPr id="47" name="pole tekstowe 46"/>
          <p:cNvSpPr txBox="1"/>
          <p:nvPr/>
        </p:nvSpPr>
        <p:spPr>
          <a:xfrm>
            <a:off x="916619" y="460413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rgbClr val="FFC000"/>
                </a:solidFill>
              </a:rPr>
              <a:t>6</a:t>
            </a:r>
            <a:r>
              <a:rPr lang="pl-PL" sz="3600" dirty="0" smtClean="0">
                <a:solidFill>
                  <a:srgbClr val="FF0000"/>
                </a:solidFill>
              </a:rPr>
              <a:t>5 </a:t>
            </a:r>
            <a:r>
              <a:rPr lang="pl-PL" sz="3600" dirty="0" smtClean="0">
                <a:solidFill>
                  <a:srgbClr val="0070C0"/>
                </a:solidFill>
              </a:rPr>
              <a:t>- </a:t>
            </a:r>
            <a:r>
              <a:rPr lang="pl-PL" sz="3600" dirty="0" smtClean="0">
                <a:solidFill>
                  <a:srgbClr val="FFC000"/>
                </a:solidFill>
              </a:rPr>
              <a:t>4</a:t>
            </a:r>
            <a:r>
              <a:rPr lang="pl-PL" sz="3600" dirty="0" smtClean="0">
                <a:solidFill>
                  <a:srgbClr val="FF0000"/>
                </a:solidFill>
              </a:rPr>
              <a:t>2 </a:t>
            </a:r>
            <a:r>
              <a:rPr lang="pl-PL" sz="3600" dirty="0" smtClean="0">
                <a:solidFill>
                  <a:srgbClr val="0070C0"/>
                </a:solidFill>
              </a:rPr>
              <a:t>= </a:t>
            </a:r>
            <a:r>
              <a:rPr lang="pl-PL" sz="3600" dirty="0" smtClean="0">
                <a:solidFill>
                  <a:srgbClr val="FFC000"/>
                </a:solidFill>
              </a:rPr>
              <a:t>6</a:t>
            </a:r>
            <a:r>
              <a:rPr lang="pl-PL" sz="3600" dirty="0" smtClean="0">
                <a:solidFill>
                  <a:srgbClr val="FF0000"/>
                </a:solidFill>
              </a:rPr>
              <a:t>5 </a:t>
            </a:r>
            <a:r>
              <a:rPr lang="pl-PL" sz="3600" dirty="0" smtClean="0">
                <a:solidFill>
                  <a:srgbClr val="0070C0"/>
                </a:solidFill>
              </a:rPr>
              <a:t>- </a:t>
            </a:r>
            <a:r>
              <a:rPr lang="pl-PL" sz="3600" dirty="0" smtClean="0">
                <a:solidFill>
                  <a:srgbClr val="FFC000"/>
                </a:solidFill>
              </a:rPr>
              <a:t>40 </a:t>
            </a:r>
            <a:r>
              <a:rPr lang="pl-PL" sz="3600" dirty="0" smtClean="0">
                <a:solidFill>
                  <a:srgbClr val="0070C0"/>
                </a:solidFill>
              </a:rPr>
              <a:t>- </a:t>
            </a:r>
            <a:r>
              <a:rPr lang="pl-PL" sz="3600" dirty="0" smtClean="0">
                <a:solidFill>
                  <a:srgbClr val="FF0000"/>
                </a:solidFill>
              </a:rPr>
              <a:t>2 </a:t>
            </a:r>
            <a:r>
              <a:rPr lang="pl-PL" sz="3600" dirty="0" smtClean="0">
                <a:solidFill>
                  <a:srgbClr val="0070C0"/>
                </a:solidFill>
              </a:rPr>
              <a:t>= ? </a:t>
            </a:r>
            <a:endParaRPr lang="pl-PL" sz="3600" dirty="0"/>
          </a:p>
        </p:txBody>
      </p:sp>
      <p:sp>
        <p:nvSpPr>
          <p:cNvPr id="49" name="Nawias klamrowy otwierający 48"/>
          <p:cNvSpPr/>
          <p:nvPr/>
        </p:nvSpPr>
        <p:spPr>
          <a:xfrm rot="5400000">
            <a:off x="3505744" y="3979611"/>
            <a:ext cx="260302" cy="134200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ole tekstowe 47"/>
          <p:cNvSpPr txBox="1"/>
          <p:nvPr/>
        </p:nvSpPr>
        <p:spPr>
          <a:xfrm>
            <a:off x="3069424" y="4227275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     2</a:t>
            </a:r>
            <a:r>
              <a:rPr lang="pl-PL" dirty="0" smtClean="0">
                <a:solidFill>
                  <a:srgbClr val="FF0000"/>
                </a:solidFill>
              </a:rPr>
              <a:t>5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50" name="pole tekstowe 49"/>
          <p:cNvSpPr txBox="1"/>
          <p:nvPr/>
        </p:nvSpPr>
        <p:spPr>
          <a:xfrm>
            <a:off x="539552" y="5250469"/>
            <a:ext cx="7321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B050"/>
                </a:solidFill>
              </a:rPr>
              <a:t>Ile miejsc zostało jeszcze wolnych?</a:t>
            </a:r>
          </a:p>
        </p:txBody>
      </p:sp>
      <p:sp>
        <p:nvSpPr>
          <p:cNvPr id="51" name="pole tekstowe 50"/>
          <p:cNvSpPr txBox="1"/>
          <p:nvPr/>
        </p:nvSpPr>
        <p:spPr>
          <a:xfrm>
            <a:off x="658679" y="5949280"/>
            <a:ext cx="6577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B050"/>
                </a:solidFill>
              </a:rPr>
              <a:t>Odp.: Zostały jeszcze 23 wolne miejsca.</a:t>
            </a: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01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780"/>
    </mc:Choice>
    <mc:Fallback>
      <p:transition spd="slow" advTm="367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25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75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625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75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2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25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75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1250"/>
                            </p:stCondLst>
                            <p:childTnLst>
                              <p:par>
                                <p:cTn id="109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4250"/>
                            </p:stCondLst>
                            <p:childTnLst>
                              <p:par>
                                <p:cTn id="1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6250"/>
                            </p:stCondLst>
                            <p:childTnLst>
                              <p:par>
                                <p:cTn id="1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6750"/>
                            </p:stCondLst>
                            <p:childTnLst>
                              <p:par>
                                <p:cTn id="134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9250"/>
                            </p:stCondLst>
                            <p:childTnLst>
                              <p:par>
                                <p:cTn id="139" presetID="45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4" grpId="0"/>
      <p:bldP spid="35" grpId="0"/>
      <p:bldP spid="47" grpId="0"/>
      <p:bldP spid="49" grpId="0" animBg="1"/>
      <p:bldP spid="48" grpId="0"/>
      <p:bldP spid="50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hlopiec I Dziewczynka | Pobierz Darmowe Wektory, Zdjęcia i pliki PS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1" b="52657"/>
          <a:stretch/>
        </p:blipFill>
        <p:spPr bwMode="auto">
          <a:xfrm>
            <a:off x="1559178" y="504029"/>
            <a:ext cx="165658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jaśnienie owalne 3"/>
          <p:cNvSpPr/>
          <p:nvPr/>
        </p:nvSpPr>
        <p:spPr>
          <a:xfrm>
            <a:off x="4049939" y="99212"/>
            <a:ext cx="3960440" cy="1944216"/>
          </a:xfrm>
          <a:prstGeom prst="wedgeEllipseCallout">
            <a:avLst>
              <a:gd name="adj1" fmla="val -79305"/>
              <a:gd name="adj2" fmla="val 2920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4427984" y="332656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Ja natomiast od dziesiątek odjąłem dziesiątki, a od jedności odjąłem jedności. Pozostałe dziesiątki i jedności dodałem.</a:t>
            </a:r>
            <a:endParaRPr lang="pl-PL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83568" y="249289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rgbClr val="FFC000"/>
                </a:solidFill>
              </a:rPr>
              <a:t>6</a:t>
            </a:r>
            <a:r>
              <a:rPr lang="pl-PL" sz="3600" dirty="0" smtClean="0">
                <a:solidFill>
                  <a:srgbClr val="FF0000"/>
                </a:solidFill>
              </a:rPr>
              <a:t>5 </a:t>
            </a:r>
            <a:r>
              <a:rPr lang="pl-PL" sz="3600" dirty="0" smtClean="0">
                <a:solidFill>
                  <a:srgbClr val="0070C0"/>
                </a:solidFill>
              </a:rPr>
              <a:t>- </a:t>
            </a:r>
            <a:r>
              <a:rPr lang="pl-PL" sz="3600" dirty="0" smtClean="0">
                <a:solidFill>
                  <a:srgbClr val="FFC000"/>
                </a:solidFill>
              </a:rPr>
              <a:t>4</a:t>
            </a:r>
            <a:r>
              <a:rPr lang="pl-PL" sz="3600" dirty="0" smtClean="0">
                <a:solidFill>
                  <a:srgbClr val="FF0000"/>
                </a:solidFill>
              </a:rPr>
              <a:t>2 </a:t>
            </a:r>
            <a:r>
              <a:rPr lang="pl-PL" sz="3600" dirty="0" smtClean="0">
                <a:solidFill>
                  <a:srgbClr val="0070C0"/>
                </a:solidFill>
              </a:rPr>
              <a:t>= ?</a:t>
            </a:r>
            <a:endParaRPr lang="pl-PL" sz="3600" dirty="0">
              <a:solidFill>
                <a:srgbClr val="FFC000"/>
              </a:solidFill>
            </a:endParaRPr>
          </a:p>
        </p:txBody>
      </p:sp>
      <p:sp>
        <p:nvSpPr>
          <p:cNvPr id="7" name="Elipsa 6"/>
          <p:cNvSpPr/>
          <p:nvPr/>
        </p:nvSpPr>
        <p:spPr>
          <a:xfrm>
            <a:off x="658679" y="3208860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3361029" y="329795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1115879" y="3208860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1571490" y="3225946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2031991" y="3270122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2464039" y="3270122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2915816" y="3280323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3700214" y="329795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Elipsa 14"/>
          <p:cNvSpPr/>
          <p:nvPr/>
        </p:nvSpPr>
        <p:spPr>
          <a:xfrm>
            <a:off x="4037856" y="3316327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Elipsa 15"/>
          <p:cNvSpPr/>
          <p:nvPr/>
        </p:nvSpPr>
        <p:spPr>
          <a:xfrm>
            <a:off x="4325888" y="3316327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Elipsa 16"/>
          <p:cNvSpPr/>
          <p:nvPr/>
        </p:nvSpPr>
        <p:spPr>
          <a:xfrm>
            <a:off x="4613920" y="3278691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ole tekstowe 18"/>
          <p:cNvSpPr txBox="1"/>
          <p:nvPr/>
        </p:nvSpPr>
        <p:spPr>
          <a:xfrm>
            <a:off x="658679" y="3771022"/>
            <a:ext cx="8396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Sposób liczenia Wojtka można pokazać na drzewku matematycznym.</a:t>
            </a:r>
            <a:endParaRPr lang="pl-PL" dirty="0"/>
          </a:p>
        </p:txBody>
      </p:sp>
      <p:sp>
        <p:nvSpPr>
          <p:cNvPr id="20" name="Elipsa 19"/>
          <p:cNvSpPr/>
          <p:nvPr/>
        </p:nvSpPr>
        <p:spPr>
          <a:xfrm>
            <a:off x="827584" y="4143527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Elipsa 20"/>
          <p:cNvSpPr/>
          <p:nvPr/>
        </p:nvSpPr>
        <p:spPr>
          <a:xfrm>
            <a:off x="1840196" y="4160695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Elipsa 21"/>
          <p:cNvSpPr/>
          <p:nvPr/>
        </p:nvSpPr>
        <p:spPr>
          <a:xfrm>
            <a:off x="1343142" y="5187664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Elipsa 22"/>
          <p:cNvSpPr/>
          <p:nvPr/>
        </p:nvSpPr>
        <p:spPr>
          <a:xfrm>
            <a:off x="3627831" y="5112656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Elipsa 23"/>
          <p:cNvSpPr/>
          <p:nvPr/>
        </p:nvSpPr>
        <p:spPr>
          <a:xfrm>
            <a:off x="4181872" y="4218205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Elipsa 24"/>
          <p:cNvSpPr/>
          <p:nvPr/>
        </p:nvSpPr>
        <p:spPr>
          <a:xfrm>
            <a:off x="3132567" y="4187632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pole tekstowe 25"/>
          <p:cNvSpPr txBox="1"/>
          <p:nvPr/>
        </p:nvSpPr>
        <p:spPr>
          <a:xfrm>
            <a:off x="971600" y="41876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60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1948339" y="423640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40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1461059" y="525780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20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3253017" y="423640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5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4313218" y="42838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2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3757073" y="518279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3</a:t>
            </a:r>
            <a:endParaRPr lang="pl-PL" dirty="0">
              <a:solidFill>
                <a:srgbClr val="FF0000"/>
              </a:solidFill>
            </a:endParaRPr>
          </a:p>
        </p:txBody>
      </p:sp>
      <p:cxnSp>
        <p:nvCxnSpPr>
          <p:cNvPr id="33" name="Łącznik prostoliniowy 32"/>
          <p:cNvCxnSpPr>
            <a:stCxn id="20" idx="4"/>
            <a:endCxn id="22" idx="1"/>
          </p:cNvCxnSpPr>
          <p:nvPr/>
        </p:nvCxnSpPr>
        <p:spPr>
          <a:xfrm>
            <a:off x="1187756" y="4653136"/>
            <a:ext cx="260878" cy="6091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prostoliniowy 34"/>
          <p:cNvCxnSpPr/>
          <p:nvPr/>
        </p:nvCxnSpPr>
        <p:spPr>
          <a:xfrm>
            <a:off x="3534369" y="4716379"/>
            <a:ext cx="229384" cy="44306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oliniowy 37"/>
          <p:cNvCxnSpPr/>
          <p:nvPr/>
        </p:nvCxnSpPr>
        <p:spPr>
          <a:xfrm flipV="1">
            <a:off x="1907704" y="4622369"/>
            <a:ext cx="323265" cy="5604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oliniowy 38"/>
          <p:cNvCxnSpPr/>
          <p:nvPr/>
        </p:nvCxnSpPr>
        <p:spPr>
          <a:xfrm flipV="1">
            <a:off x="4223144" y="4708966"/>
            <a:ext cx="304470" cy="4738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ole tekstowe 39"/>
          <p:cNvSpPr txBox="1"/>
          <p:nvPr/>
        </p:nvSpPr>
        <p:spPr>
          <a:xfrm>
            <a:off x="1461059" y="4634549"/>
            <a:ext cx="472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rgbClr val="0070C0"/>
                </a:solidFill>
              </a:rPr>
              <a:t>-</a:t>
            </a:r>
            <a:endParaRPr lang="pl-PL" sz="3600" dirty="0">
              <a:solidFill>
                <a:srgbClr val="0070C0"/>
              </a:solidFill>
            </a:endParaRPr>
          </a:p>
        </p:txBody>
      </p:sp>
      <p:sp>
        <p:nvSpPr>
          <p:cNvPr id="41" name="pole tekstowe 40"/>
          <p:cNvSpPr txBox="1"/>
          <p:nvPr/>
        </p:nvSpPr>
        <p:spPr>
          <a:xfrm>
            <a:off x="3813598" y="4648008"/>
            <a:ext cx="472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rgbClr val="0070C0"/>
                </a:solidFill>
              </a:rPr>
              <a:t>-</a:t>
            </a:r>
            <a:endParaRPr lang="pl-PL" sz="3600" dirty="0">
              <a:solidFill>
                <a:srgbClr val="0070C0"/>
              </a:solidFill>
            </a:endParaRPr>
          </a:p>
        </p:txBody>
      </p:sp>
      <p:cxnSp>
        <p:nvCxnSpPr>
          <p:cNvPr id="42" name="Łącznik prostoliniowy 41"/>
          <p:cNvCxnSpPr/>
          <p:nvPr/>
        </p:nvCxnSpPr>
        <p:spPr>
          <a:xfrm>
            <a:off x="1992102" y="5571188"/>
            <a:ext cx="465777" cy="56905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lipsa 42"/>
          <p:cNvSpPr/>
          <p:nvPr/>
        </p:nvSpPr>
        <p:spPr>
          <a:xfrm>
            <a:off x="2403366" y="6021288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45" name="Łącznik prostoliniowy 44"/>
          <p:cNvCxnSpPr>
            <a:endCxn id="43" idx="7"/>
          </p:cNvCxnSpPr>
          <p:nvPr/>
        </p:nvCxnSpPr>
        <p:spPr>
          <a:xfrm flipH="1">
            <a:off x="3018217" y="5552126"/>
            <a:ext cx="754447" cy="5437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pole tekstowe 50"/>
          <p:cNvSpPr txBox="1"/>
          <p:nvPr/>
        </p:nvSpPr>
        <p:spPr>
          <a:xfrm>
            <a:off x="2545534" y="5442468"/>
            <a:ext cx="472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rgbClr val="0070C0"/>
                </a:solidFill>
              </a:rPr>
              <a:t>+</a:t>
            </a:r>
            <a:endParaRPr lang="pl-PL" sz="3600" dirty="0">
              <a:solidFill>
                <a:srgbClr val="0070C0"/>
              </a:solidFill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2511509" y="608161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2</a:t>
            </a:r>
            <a:r>
              <a:rPr lang="pl-PL" dirty="0" smtClean="0">
                <a:solidFill>
                  <a:srgbClr val="FF0000"/>
                </a:solidFill>
              </a:rPr>
              <a:t>3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5148501" y="5952926"/>
            <a:ext cx="26068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600" dirty="0" smtClean="0">
                <a:solidFill>
                  <a:srgbClr val="FFC000"/>
                </a:solidFill>
              </a:rPr>
              <a:t>6</a:t>
            </a:r>
            <a:r>
              <a:rPr lang="pl-PL" sz="3600" dirty="0" smtClean="0">
                <a:solidFill>
                  <a:srgbClr val="FF0000"/>
                </a:solidFill>
              </a:rPr>
              <a:t>5 </a:t>
            </a:r>
            <a:r>
              <a:rPr lang="pl-PL" sz="3600" dirty="0" smtClean="0">
                <a:solidFill>
                  <a:srgbClr val="0070C0"/>
                </a:solidFill>
              </a:rPr>
              <a:t>- </a:t>
            </a:r>
            <a:r>
              <a:rPr lang="pl-PL" sz="3600" dirty="0" smtClean="0">
                <a:solidFill>
                  <a:srgbClr val="FFC000"/>
                </a:solidFill>
              </a:rPr>
              <a:t>4</a:t>
            </a:r>
            <a:r>
              <a:rPr lang="pl-PL" sz="3600" dirty="0" smtClean="0">
                <a:solidFill>
                  <a:srgbClr val="FF0000"/>
                </a:solidFill>
              </a:rPr>
              <a:t>2 </a:t>
            </a:r>
            <a:r>
              <a:rPr lang="pl-PL" sz="3600" dirty="0" smtClean="0">
                <a:solidFill>
                  <a:srgbClr val="0070C0"/>
                </a:solidFill>
              </a:rPr>
              <a:t>= </a:t>
            </a:r>
            <a:r>
              <a:rPr lang="pl-PL" sz="3600" dirty="0" smtClean="0">
                <a:solidFill>
                  <a:srgbClr val="FFC000"/>
                </a:solidFill>
              </a:rPr>
              <a:t>2</a:t>
            </a:r>
            <a:r>
              <a:rPr lang="pl-PL" sz="3600" dirty="0" smtClean="0">
                <a:solidFill>
                  <a:srgbClr val="FF0000"/>
                </a:solidFill>
              </a:rPr>
              <a:t>3</a:t>
            </a:r>
            <a:endParaRPr lang="pl-PL" sz="3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171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670"/>
    </mc:Choice>
    <mc:Fallback>
      <p:transition spd="slow" advTm="356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7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2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7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175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3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25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7250"/>
                            </p:stCondLst>
                            <p:childTnLst>
                              <p:par>
                                <p:cTn id="205" presetID="4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40" grpId="0"/>
      <p:bldP spid="41" grpId="0"/>
      <p:bldP spid="43" grpId="0" animBg="1"/>
      <p:bldP spid="51" grpId="0"/>
      <p:bldP spid="52" grpId="0"/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09635" y="260648"/>
            <a:ext cx="820891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B050"/>
                </a:solidFill>
              </a:rPr>
              <a:t>Otwórz zeszyt do matematyki, napisz:</a:t>
            </a:r>
          </a:p>
          <a:p>
            <a:pPr algn="ctr"/>
            <a:r>
              <a:rPr lang="pl-PL" dirty="0" smtClean="0"/>
              <a:t>W klasie</a:t>
            </a:r>
          </a:p>
          <a:p>
            <a:r>
              <a:rPr lang="pl-PL" dirty="0" smtClean="0"/>
              <a:t>Temat:  Odejmuję liczby dwucyfrowe.</a:t>
            </a:r>
          </a:p>
          <a:p>
            <a:endParaRPr lang="pl-PL" dirty="0"/>
          </a:p>
          <a:p>
            <a:r>
              <a:rPr lang="pl-PL" sz="1200" i="1" dirty="0" smtClean="0"/>
              <a:t>Przerysuj do zeszytu sposób liczenia  Natalki</a:t>
            </a:r>
          </a:p>
          <a:p>
            <a:endParaRPr lang="pl-PL" sz="1200" i="1" dirty="0"/>
          </a:p>
          <a:p>
            <a:pPr lvl="0"/>
            <a:r>
              <a:rPr lang="pl-PL" sz="3200" dirty="0">
                <a:solidFill>
                  <a:srgbClr val="FFC000"/>
                </a:solidFill>
              </a:rPr>
              <a:t>6</a:t>
            </a:r>
            <a:r>
              <a:rPr lang="pl-PL" sz="3200" dirty="0">
                <a:solidFill>
                  <a:srgbClr val="FF0000"/>
                </a:solidFill>
              </a:rPr>
              <a:t>5 </a:t>
            </a:r>
            <a:r>
              <a:rPr lang="pl-PL" sz="3200" dirty="0">
                <a:solidFill>
                  <a:srgbClr val="0070C0"/>
                </a:solidFill>
              </a:rPr>
              <a:t>- </a:t>
            </a:r>
            <a:r>
              <a:rPr lang="pl-PL" sz="3200" dirty="0">
                <a:solidFill>
                  <a:srgbClr val="FFC000"/>
                </a:solidFill>
              </a:rPr>
              <a:t>4</a:t>
            </a:r>
            <a:r>
              <a:rPr lang="pl-PL" sz="3200" dirty="0">
                <a:solidFill>
                  <a:srgbClr val="FF0000"/>
                </a:solidFill>
              </a:rPr>
              <a:t>2 </a:t>
            </a:r>
            <a:r>
              <a:rPr lang="pl-PL" sz="3200" dirty="0">
                <a:solidFill>
                  <a:srgbClr val="0070C0"/>
                </a:solidFill>
              </a:rPr>
              <a:t>= ?</a:t>
            </a:r>
            <a:endParaRPr lang="pl-PL" sz="3200" dirty="0">
              <a:solidFill>
                <a:srgbClr val="FFC000"/>
              </a:solidFill>
            </a:endParaRPr>
          </a:p>
          <a:p>
            <a:endParaRPr lang="pl-PL" sz="1200" i="1" dirty="0" smtClean="0"/>
          </a:p>
          <a:p>
            <a:r>
              <a:rPr lang="pl-PL" b="1" i="1" dirty="0" smtClean="0"/>
              <a:t> </a:t>
            </a:r>
            <a:endParaRPr lang="pl-PL" b="1" i="1" dirty="0"/>
          </a:p>
          <a:p>
            <a:endParaRPr lang="pl-PL" b="1" i="1" dirty="0"/>
          </a:p>
          <a:p>
            <a:endParaRPr lang="pl-PL" sz="1200" i="1" dirty="0" smtClean="0"/>
          </a:p>
          <a:p>
            <a:endParaRPr lang="pl-PL" sz="1200" i="1" dirty="0"/>
          </a:p>
          <a:p>
            <a:endParaRPr lang="pl-PL" sz="1200" i="1" dirty="0" smtClean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442655" y="2688093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3131840" y="2785359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874703" y="2700775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1327285" y="2713351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1759333" y="2741274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2191381" y="2741274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2637376" y="2741274"/>
            <a:ext cx="432048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3426074" y="2772783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3743312" y="2785359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4031553" y="2785359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Elipsa 13"/>
          <p:cNvSpPr/>
          <p:nvPr/>
        </p:nvSpPr>
        <p:spPr>
          <a:xfrm>
            <a:off x="4355976" y="2785359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2623429" y="2476185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>
            <a:off x="1300190" y="2508950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>
            <a:off x="1759333" y="2501337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/>
          <p:nvPr/>
        </p:nvCxnSpPr>
        <p:spPr>
          <a:xfrm>
            <a:off x="2191381" y="2501337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oliniowy 18"/>
          <p:cNvCxnSpPr/>
          <p:nvPr/>
        </p:nvCxnSpPr>
        <p:spPr>
          <a:xfrm>
            <a:off x="4245786" y="2477882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oliniowy 19"/>
          <p:cNvCxnSpPr/>
          <p:nvPr/>
        </p:nvCxnSpPr>
        <p:spPr>
          <a:xfrm>
            <a:off x="3921363" y="2461323"/>
            <a:ext cx="508411" cy="86409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ole tekstowe 20"/>
          <p:cNvSpPr txBox="1"/>
          <p:nvPr/>
        </p:nvSpPr>
        <p:spPr>
          <a:xfrm>
            <a:off x="344412" y="3841119"/>
            <a:ext cx="5307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rgbClr val="FFC000"/>
                </a:solidFill>
              </a:rPr>
              <a:t>6</a:t>
            </a:r>
            <a:r>
              <a:rPr lang="pl-PL" sz="3600" dirty="0" smtClean="0">
                <a:solidFill>
                  <a:srgbClr val="FF0000"/>
                </a:solidFill>
              </a:rPr>
              <a:t>5 </a:t>
            </a:r>
            <a:r>
              <a:rPr lang="pl-PL" sz="3600" dirty="0" smtClean="0">
                <a:solidFill>
                  <a:srgbClr val="0070C0"/>
                </a:solidFill>
              </a:rPr>
              <a:t>- </a:t>
            </a:r>
            <a:r>
              <a:rPr lang="pl-PL" sz="3600" dirty="0" smtClean="0">
                <a:solidFill>
                  <a:srgbClr val="FFC000"/>
                </a:solidFill>
              </a:rPr>
              <a:t>4</a:t>
            </a:r>
            <a:r>
              <a:rPr lang="pl-PL" sz="3600" dirty="0" smtClean="0">
                <a:solidFill>
                  <a:srgbClr val="FF0000"/>
                </a:solidFill>
              </a:rPr>
              <a:t>2 </a:t>
            </a:r>
            <a:r>
              <a:rPr lang="pl-PL" sz="3600" dirty="0" smtClean="0">
                <a:solidFill>
                  <a:srgbClr val="0070C0"/>
                </a:solidFill>
              </a:rPr>
              <a:t>= </a:t>
            </a:r>
            <a:r>
              <a:rPr lang="pl-PL" sz="3600" dirty="0" smtClean="0">
                <a:solidFill>
                  <a:srgbClr val="FFC000"/>
                </a:solidFill>
              </a:rPr>
              <a:t>6</a:t>
            </a:r>
            <a:r>
              <a:rPr lang="pl-PL" sz="3600" dirty="0" smtClean="0">
                <a:solidFill>
                  <a:srgbClr val="FF0000"/>
                </a:solidFill>
              </a:rPr>
              <a:t>5 </a:t>
            </a:r>
            <a:r>
              <a:rPr lang="pl-PL" sz="3600" dirty="0" smtClean="0">
                <a:solidFill>
                  <a:srgbClr val="0070C0"/>
                </a:solidFill>
              </a:rPr>
              <a:t>- </a:t>
            </a:r>
            <a:r>
              <a:rPr lang="pl-PL" sz="3600" dirty="0" smtClean="0">
                <a:solidFill>
                  <a:srgbClr val="FFC000"/>
                </a:solidFill>
              </a:rPr>
              <a:t>40 </a:t>
            </a:r>
            <a:r>
              <a:rPr lang="pl-PL" sz="3600" dirty="0" smtClean="0">
                <a:solidFill>
                  <a:srgbClr val="0070C0"/>
                </a:solidFill>
              </a:rPr>
              <a:t>- </a:t>
            </a:r>
            <a:r>
              <a:rPr lang="pl-PL" sz="3600" dirty="0" smtClean="0">
                <a:solidFill>
                  <a:srgbClr val="FF0000"/>
                </a:solidFill>
              </a:rPr>
              <a:t>2 </a:t>
            </a:r>
            <a:r>
              <a:rPr lang="pl-PL" sz="3600" dirty="0" smtClean="0">
                <a:solidFill>
                  <a:srgbClr val="0070C0"/>
                </a:solidFill>
              </a:rPr>
              <a:t>= </a:t>
            </a:r>
            <a:r>
              <a:rPr lang="pl-PL" sz="3600" dirty="0" smtClean="0">
                <a:solidFill>
                  <a:srgbClr val="FFC000"/>
                </a:solidFill>
              </a:rPr>
              <a:t>2</a:t>
            </a:r>
            <a:r>
              <a:rPr lang="pl-PL" sz="3600" dirty="0">
                <a:solidFill>
                  <a:srgbClr val="FF0000"/>
                </a:solidFill>
              </a:rPr>
              <a:t>3</a:t>
            </a:r>
            <a:r>
              <a:rPr lang="pl-PL" sz="3600" dirty="0" smtClean="0">
                <a:solidFill>
                  <a:srgbClr val="0070C0"/>
                </a:solidFill>
              </a:rPr>
              <a:t> </a:t>
            </a:r>
            <a:endParaRPr lang="pl-PL" sz="3600" dirty="0"/>
          </a:p>
        </p:txBody>
      </p:sp>
      <p:sp>
        <p:nvSpPr>
          <p:cNvPr id="22" name="Nawias klamrowy otwierający 21"/>
          <p:cNvSpPr/>
          <p:nvPr/>
        </p:nvSpPr>
        <p:spPr>
          <a:xfrm rot="5400000">
            <a:off x="2938568" y="3248189"/>
            <a:ext cx="260302" cy="134200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pole tekstowe 22"/>
          <p:cNvSpPr txBox="1"/>
          <p:nvPr/>
        </p:nvSpPr>
        <p:spPr>
          <a:xfrm>
            <a:off x="2504725" y="345486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     2</a:t>
            </a:r>
            <a:r>
              <a:rPr lang="pl-PL" dirty="0" smtClean="0">
                <a:solidFill>
                  <a:srgbClr val="FF0000"/>
                </a:solidFill>
              </a:rPr>
              <a:t>5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442655" y="4581128"/>
            <a:ext cx="53534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Oblicz w zeszycie sposobem Natalki.</a:t>
            </a:r>
          </a:p>
          <a:p>
            <a:endParaRPr lang="pl-PL" dirty="0" smtClean="0"/>
          </a:p>
          <a:p>
            <a:r>
              <a:rPr lang="pl-PL" dirty="0" smtClean="0"/>
              <a:t>42 – 21 =</a:t>
            </a:r>
          </a:p>
          <a:p>
            <a:endParaRPr lang="pl-PL" dirty="0" smtClean="0"/>
          </a:p>
          <a:p>
            <a:r>
              <a:rPr lang="pl-PL" dirty="0" smtClean="0"/>
              <a:t>68 – 45 =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128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325"/>
    </mc:Choice>
    <mc:Fallback>
      <p:transition spd="slow" advTm="143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188640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Przerysuj do zeszytu sposób Kuby.</a:t>
            </a:r>
          </a:p>
          <a:p>
            <a:pPr lvl="0"/>
            <a:r>
              <a:rPr lang="pl-PL" sz="2400" dirty="0" smtClean="0">
                <a:solidFill>
                  <a:srgbClr val="FFC000"/>
                </a:solidFill>
              </a:rPr>
              <a:t>6</a:t>
            </a:r>
            <a:r>
              <a:rPr lang="pl-PL" sz="2400" dirty="0" smtClean="0">
                <a:solidFill>
                  <a:srgbClr val="FF0000"/>
                </a:solidFill>
              </a:rPr>
              <a:t>5 </a:t>
            </a:r>
            <a:r>
              <a:rPr lang="pl-PL" sz="2400" dirty="0" smtClean="0">
                <a:solidFill>
                  <a:srgbClr val="0070C0"/>
                </a:solidFill>
              </a:rPr>
              <a:t>- </a:t>
            </a:r>
            <a:r>
              <a:rPr lang="pl-PL" sz="2400" dirty="0" smtClean="0">
                <a:solidFill>
                  <a:srgbClr val="FFC000"/>
                </a:solidFill>
              </a:rPr>
              <a:t>4</a:t>
            </a:r>
            <a:r>
              <a:rPr lang="pl-PL" sz="2400" dirty="0" smtClean="0">
                <a:solidFill>
                  <a:srgbClr val="FF0000"/>
                </a:solidFill>
              </a:rPr>
              <a:t>2 </a:t>
            </a:r>
            <a:r>
              <a:rPr lang="pl-PL" sz="2400" dirty="0" smtClean="0">
                <a:solidFill>
                  <a:srgbClr val="0070C0"/>
                </a:solidFill>
              </a:rPr>
              <a:t>= ?</a:t>
            </a:r>
            <a:endParaRPr lang="pl-PL" sz="2400" dirty="0" smtClean="0">
              <a:solidFill>
                <a:srgbClr val="FFC000"/>
              </a:solidFill>
            </a:endParaRPr>
          </a:p>
          <a:p>
            <a:endParaRPr lang="pl-PL" dirty="0"/>
          </a:p>
        </p:txBody>
      </p:sp>
      <p:sp>
        <p:nvSpPr>
          <p:cNvPr id="24" name="Elipsa 23"/>
          <p:cNvSpPr/>
          <p:nvPr/>
        </p:nvSpPr>
        <p:spPr>
          <a:xfrm>
            <a:off x="899855" y="936623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Elipsa 24"/>
          <p:cNvSpPr/>
          <p:nvPr/>
        </p:nvSpPr>
        <p:spPr>
          <a:xfrm>
            <a:off x="1912467" y="953791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Elipsa 25"/>
          <p:cNvSpPr/>
          <p:nvPr/>
        </p:nvSpPr>
        <p:spPr>
          <a:xfrm>
            <a:off x="1415413" y="1980760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Elipsa 26"/>
          <p:cNvSpPr/>
          <p:nvPr/>
        </p:nvSpPr>
        <p:spPr>
          <a:xfrm>
            <a:off x="3700102" y="1905752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Elipsa 27"/>
          <p:cNvSpPr/>
          <p:nvPr/>
        </p:nvSpPr>
        <p:spPr>
          <a:xfrm>
            <a:off x="4254143" y="1011301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Elipsa 28"/>
          <p:cNvSpPr/>
          <p:nvPr/>
        </p:nvSpPr>
        <p:spPr>
          <a:xfrm>
            <a:off x="3204838" y="980728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pole tekstowe 29"/>
          <p:cNvSpPr txBox="1"/>
          <p:nvPr/>
        </p:nvSpPr>
        <p:spPr>
          <a:xfrm>
            <a:off x="1043871" y="9807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60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2020610" y="10294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40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1533330" y="205089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20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3325288" y="10294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5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4385489" y="10769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2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3829344" y="197589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3</a:t>
            </a:r>
            <a:endParaRPr lang="pl-PL" dirty="0">
              <a:solidFill>
                <a:srgbClr val="FF0000"/>
              </a:solidFill>
            </a:endParaRPr>
          </a:p>
        </p:txBody>
      </p:sp>
      <p:cxnSp>
        <p:nvCxnSpPr>
          <p:cNvPr id="36" name="Łącznik prostoliniowy 35"/>
          <p:cNvCxnSpPr>
            <a:stCxn id="24" idx="4"/>
            <a:endCxn id="26" idx="1"/>
          </p:cNvCxnSpPr>
          <p:nvPr/>
        </p:nvCxnSpPr>
        <p:spPr>
          <a:xfrm>
            <a:off x="1260027" y="1446232"/>
            <a:ext cx="260878" cy="6091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oliniowy 36"/>
          <p:cNvCxnSpPr/>
          <p:nvPr/>
        </p:nvCxnSpPr>
        <p:spPr>
          <a:xfrm>
            <a:off x="3606640" y="1509475"/>
            <a:ext cx="229384" cy="44306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oliniowy 37"/>
          <p:cNvCxnSpPr/>
          <p:nvPr/>
        </p:nvCxnSpPr>
        <p:spPr>
          <a:xfrm flipV="1">
            <a:off x="1979975" y="1415465"/>
            <a:ext cx="323265" cy="5604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oliniowy 38"/>
          <p:cNvCxnSpPr/>
          <p:nvPr/>
        </p:nvCxnSpPr>
        <p:spPr>
          <a:xfrm flipV="1">
            <a:off x="4295415" y="1502062"/>
            <a:ext cx="304470" cy="4738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pole tekstowe 39"/>
          <p:cNvSpPr txBox="1"/>
          <p:nvPr/>
        </p:nvSpPr>
        <p:spPr>
          <a:xfrm>
            <a:off x="1533330" y="1427645"/>
            <a:ext cx="472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rgbClr val="0070C0"/>
                </a:solidFill>
              </a:rPr>
              <a:t>-</a:t>
            </a:r>
            <a:endParaRPr lang="pl-PL" sz="3600" dirty="0">
              <a:solidFill>
                <a:srgbClr val="0070C0"/>
              </a:solidFill>
            </a:endParaRPr>
          </a:p>
        </p:txBody>
      </p:sp>
      <p:sp>
        <p:nvSpPr>
          <p:cNvPr id="41" name="pole tekstowe 40"/>
          <p:cNvSpPr txBox="1"/>
          <p:nvPr/>
        </p:nvSpPr>
        <p:spPr>
          <a:xfrm>
            <a:off x="3885869" y="1441104"/>
            <a:ext cx="472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rgbClr val="0070C0"/>
                </a:solidFill>
              </a:rPr>
              <a:t>-</a:t>
            </a:r>
            <a:endParaRPr lang="pl-PL" sz="3600" dirty="0">
              <a:solidFill>
                <a:srgbClr val="0070C0"/>
              </a:solidFill>
            </a:endParaRPr>
          </a:p>
        </p:txBody>
      </p:sp>
      <p:cxnSp>
        <p:nvCxnSpPr>
          <p:cNvPr id="42" name="Łącznik prostoliniowy 41"/>
          <p:cNvCxnSpPr/>
          <p:nvPr/>
        </p:nvCxnSpPr>
        <p:spPr>
          <a:xfrm>
            <a:off x="2064373" y="2364284"/>
            <a:ext cx="465777" cy="56905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lipsa 42"/>
          <p:cNvSpPr/>
          <p:nvPr/>
        </p:nvSpPr>
        <p:spPr>
          <a:xfrm>
            <a:off x="2475637" y="2814384"/>
            <a:ext cx="720343" cy="509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44" name="Łącznik prostoliniowy 43"/>
          <p:cNvCxnSpPr>
            <a:endCxn id="43" idx="7"/>
          </p:cNvCxnSpPr>
          <p:nvPr/>
        </p:nvCxnSpPr>
        <p:spPr>
          <a:xfrm flipH="1">
            <a:off x="3090488" y="2345222"/>
            <a:ext cx="754447" cy="5437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ole tekstowe 44"/>
          <p:cNvSpPr txBox="1"/>
          <p:nvPr/>
        </p:nvSpPr>
        <p:spPr>
          <a:xfrm>
            <a:off x="2617805" y="2235564"/>
            <a:ext cx="472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rgbClr val="0070C0"/>
                </a:solidFill>
              </a:rPr>
              <a:t>+</a:t>
            </a:r>
            <a:endParaRPr lang="pl-PL" sz="3600" dirty="0">
              <a:solidFill>
                <a:srgbClr val="0070C0"/>
              </a:solidFill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2583780" y="28747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C000"/>
                </a:solidFill>
              </a:rPr>
              <a:t>2</a:t>
            </a:r>
            <a:r>
              <a:rPr lang="pl-PL" dirty="0" smtClean="0">
                <a:solidFill>
                  <a:srgbClr val="FF0000"/>
                </a:solidFill>
              </a:rPr>
              <a:t>3</a:t>
            </a:r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860907" y="3717032"/>
            <a:ext cx="26068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600" dirty="0" smtClean="0">
                <a:solidFill>
                  <a:srgbClr val="FFC000"/>
                </a:solidFill>
              </a:rPr>
              <a:t>6</a:t>
            </a:r>
            <a:r>
              <a:rPr lang="pl-PL" sz="3600" dirty="0" smtClean="0">
                <a:solidFill>
                  <a:srgbClr val="FF0000"/>
                </a:solidFill>
              </a:rPr>
              <a:t>5 </a:t>
            </a:r>
            <a:r>
              <a:rPr lang="pl-PL" sz="3600" dirty="0" smtClean="0">
                <a:solidFill>
                  <a:srgbClr val="0070C0"/>
                </a:solidFill>
              </a:rPr>
              <a:t>- </a:t>
            </a:r>
            <a:r>
              <a:rPr lang="pl-PL" sz="3600" dirty="0" smtClean="0">
                <a:solidFill>
                  <a:srgbClr val="FFC000"/>
                </a:solidFill>
              </a:rPr>
              <a:t>4</a:t>
            </a:r>
            <a:r>
              <a:rPr lang="pl-PL" sz="3600" dirty="0" smtClean="0">
                <a:solidFill>
                  <a:srgbClr val="FF0000"/>
                </a:solidFill>
              </a:rPr>
              <a:t>2 </a:t>
            </a:r>
            <a:r>
              <a:rPr lang="pl-PL" sz="3600" dirty="0" smtClean="0">
                <a:solidFill>
                  <a:srgbClr val="0070C0"/>
                </a:solidFill>
              </a:rPr>
              <a:t>= </a:t>
            </a:r>
            <a:r>
              <a:rPr lang="pl-PL" sz="3600" dirty="0" smtClean="0">
                <a:solidFill>
                  <a:srgbClr val="FFC000"/>
                </a:solidFill>
              </a:rPr>
              <a:t>2</a:t>
            </a:r>
            <a:r>
              <a:rPr lang="pl-PL" sz="3600" dirty="0" smtClean="0">
                <a:solidFill>
                  <a:srgbClr val="FF0000"/>
                </a:solidFill>
              </a:rPr>
              <a:t>3</a:t>
            </a:r>
            <a:endParaRPr lang="pl-PL" sz="3600" dirty="0">
              <a:solidFill>
                <a:srgbClr val="FFC000"/>
              </a:solidFill>
            </a:endParaRPr>
          </a:p>
        </p:txBody>
      </p:sp>
      <p:sp>
        <p:nvSpPr>
          <p:cNvPr id="50" name="pole tekstowe 49"/>
          <p:cNvSpPr txBox="1"/>
          <p:nvPr/>
        </p:nvSpPr>
        <p:spPr>
          <a:xfrm>
            <a:off x="593818" y="5087218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Przyjrzyj się jak rozwiązali zadanie Kuba i Natalka i wybierz sposób, który najbardziej ci odpowiada. </a:t>
            </a:r>
          </a:p>
        </p:txBody>
      </p:sp>
    </p:spTree>
    <p:extLst>
      <p:ext uri="{BB962C8B-B14F-4D97-AF65-F5344CB8AC3E}">
        <p14:creationId xmlns:p14="http://schemas.microsoft.com/office/powerpoint/2010/main" val="3749766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63"/>
    </mc:Choice>
    <mc:Fallback>
      <p:transition spd="slow" advTm="116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539552" y="260648"/>
            <a:ext cx="75608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Oblicz w zeszycie dowolnym sposobem (</a:t>
            </a:r>
            <a:r>
              <a:rPr lang="pl-PL" i="1" dirty="0" smtClean="0"/>
              <a:t>nie trzeba rozpisywać działań, wystarczy obliczyć którymś ze sposobów w pamięci i wpisać tylko wynik).</a:t>
            </a:r>
          </a:p>
          <a:p>
            <a:endParaRPr lang="pl-PL" dirty="0"/>
          </a:p>
          <a:p>
            <a:r>
              <a:rPr lang="pl-PL" dirty="0" smtClean="0"/>
              <a:t>39 – 26 =                78 – 57 =                     42 – 21 =</a:t>
            </a:r>
          </a:p>
          <a:p>
            <a:r>
              <a:rPr lang="pl-PL" dirty="0" smtClean="0"/>
              <a:t>63 – 12 =                49 – 34 =                     47 – 26 = </a:t>
            </a:r>
          </a:p>
          <a:p>
            <a:r>
              <a:rPr lang="pl-PL" dirty="0" smtClean="0"/>
              <a:t>56 -32 =                 67 – 35=                      69 – 32 =</a:t>
            </a:r>
          </a:p>
          <a:p>
            <a:endParaRPr lang="pl-PL" dirty="0"/>
          </a:p>
          <a:p>
            <a:endParaRPr lang="pl-PL" dirty="0" smtClean="0"/>
          </a:p>
          <a:p>
            <a:r>
              <a:rPr lang="pl-PL" i="1" dirty="0" smtClean="0"/>
              <a:t>Rozwiąż zadanie dowolnym sposobem (może być w pamięci). Pamiętaj o jednostce ,,zł”. Nie trzeba pisać treści zadania. Możesz napisać numer zadania.</a:t>
            </a:r>
          </a:p>
          <a:p>
            <a:endParaRPr lang="pl-PL" dirty="0"/>
          </a:p>
          <a:p>
            <a:pPr marL="342900" indent="-342900">
              <a:buAutoNum type="arabicPeriod"/>
            </a:pPr>
            <a:r>
              <a:rPr lang="pl-PL" dirty="0" smtClean="0"/>
              <a:t>Leśniczy za dwa worki ziarna do dokarmiania ptaków zapłacił 75 zł. Pierwszy worek ziarna kosztował 42 zł. Ile złotych kosztował drugi worek?</a:t>
            </a:r>
          </a:p>
          <a:p>
            <a:r>
              <a:rPr lang="pl-PL" dirty="0"/>
              <a:t> </a:t>
            </a:r>
            <a:r>
              <a:rPr lang="pl-PL" dirty="0" smtClean="0"/>
              <a:t>    </a:t>
            </a:r>
            <a:r>
              <a:rPr lang="pl-PL" dirty="0" err="1" smtClean="0"/>
              <a:t>Rozw</a:t>
            </a:r>
            <a:r>
              <a:rPr lang="pl-PL" dirty="0" smtClean="0"/>
              <a:t>.:</a:t>
            </a:r>
          </a:p>
          <a:p>
            <a:r>
              <a:rPr lang="pl-PL" dirty="0"/>
              <a:t> </a:t>
            </a:r>
            <a:r>
              <a:rPr lang="pl-PL" dirty="0" smtClean="0"/>
              <a:t>    Odp.:</a:t>
            </a:r>
          </a:p>
          <a:p>
            <a:r>
              <a:rPr lang="pl-PL" dirty="0" smtClean="0"/>
              <a:t>2. Małgosia miała 78zł oszczędności. Kupiła książkę za 25 zł. Ile złotych</a:t>
            </a:r>
          </a:p>
          <a:p>
            <a:r>
              <a:rPr lang="pl-PL" dirty="0"/>
              <a:t> </a:t>
            </a:r>
            <a:r>
              <a:rPr lang="pl-PL" dirty="0" smtClean="0"/>
              <a:t>    zostało Małgosi? Ile jej brakuje do 60zł?</a:t>
            </a:r>
          </a:p>
          <a:p>
            <a:r>
              <a:rPr lang="pl-PL" dirty="0"/>
              <a:t> </a:t>
            </a:r>
            <a:r>
              <a:rPr lang="pl-PL" dirty="0" smtClean="0"/>
              <a:t>   </a:t>
            </a:r>
            <a:r>
              <a:rPr lang="pl-PL" dirty="0" err="1" smtClean="0"/>
              <a:t>Rozw</a:t>
            </a:r>
            <a:r>
              <a:rPr lang="pl-PL" dirty="0" smtClean="0"/>
              <a:t>.:</a:t>
            </a:r>
          </a:p>
          <a:p>
            <a:r>
              <a:rPr lang="pl-PL" dirty="0"/>
              <a:t> </a:t>
            </a:r>
            <a:r>
              <a:rPr lang="pl-PL" dirty="0" smtClean="0"/>
              <a:t>   Odp.: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77489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31"/>
    </mc:Choice>
    <mc:Fallback>
      <p:transition spd="slow" advTm="138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Aerodynamiczny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czny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czny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167</TotalTime>
  <Words>447</Words>
  <Application>Microsoft Office PowerPoint</Application>
  <PresentationFormat>Pokaz na ekranie (4:3)</PresentationFormat>
  <Paragraphs>82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Aerodynamiczny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DOM</dc:creator>
  <cp:lastModifiedBy>DOM</cp:lastModifiedBy>
  <cp:revision>13</cp:revision>
  <dcterms:created xsi:type="dcterms:W3CDTF">2020-04-19T09:54:41Z</dcterms:created>
  <dcterms:modified xsi:type="dcterms:W3CDTF">2020-04-19T13:11:36Z</dcterms:modified>
</cp:coreProperties>
</file>