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825B03-9673-4336-AC23-A36A773B4119}" type="datetimeFigureOut">
              <a:rPr lang="pl-PL" smtClean="0"/>
              <a:t>13.04.2020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9A969C-462C-441C-9B08-7D76DB46F1B7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10414" y="188640"/>
            <a:ext cx="87270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Dodaję liczby dwucyfrowe</a:t>
            </a:r>
          </a:p>
          <a:p>
            <a:pPr algn="ctr"/>
            <a:r>
              <a:rPr lang="pl-PL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sposób</a:t>
            </a:r>
            <a:endParaRPr lang="pl-P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67544" y="2060848"/>
            <a:ext cx="3924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Oblicz w pamięci.</a:t>
            </a:r>
          </a:p>
          <a:p>
            <a:r>
              <a:rPr lang="pl-PL" dirty="0" smtClean="0">
                <a:solidFill>
                  <a:srgbClr val="00B050"/>
                </a:solidFill>
              </a:rPr>
              <a:t>20 + 30 = ?               40 + 20 = ?                 </a:t>
            </a:r>
          </a:p>
          <a:p>
            <a:r>
              <a:rPr lang="pl-PL" dirty="0" smtClean="0">
                <a:solidFill>
                  <a:srgbClr val="00B050"/>
                </a:solidFill>
              </a:rPr>
              <a:t>7 + 2 = ?                   4 + 5 = ? </a:t>
            </a:r>
          </a:p>
          <a:p>
            <a:r>
              <a:rPr lang="pl-PL" dirty="0" smtClean="0">
                <a:solidFill>
                  <a:srgbClr val="00B050"/>
                </a:solidFill>
              </a:rPr>
              <a:t>45 + 3 =?                   26 + 2 =?                                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611560" y="3429000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Przypomnij sobie, jak pracowaliśmy z paczkami chusteczek i pojedynczymi chusteczkami. Po pewnym czasie zastąpiliśmy chusteczki pchełkami. </a:t>
            </a:r>
          </a:p>
          <a:p>
            <a:r>
              <a:rPr lang="pl-PL" dirty="0" smtClean="0">
                <a:solidFill>
                  <a:srgbClr val="FFC000"/>
                </a:solidFill>
              </a:rPr>
              <a:t>Żółte </a:t>
            </a:r>
            <a:r>
              <a:rPr lang="pl-PL" dirty="0" smtClean="0">
                <a:solidFill>
                  <a:srgbClr val="0070C0"/>
                </a:solidFill>
              </a:rPr>
              <a:t>pchełki</a:t>
            </a:r>
            <a:r>
              <a:rPr lang="pl-PL" dirty="0" smtClean="0">
                <a:solidFill>
                  <a:srgbClr val="FFC000"/>
                </a:solidFill>
              </a:rPr>
              <a:t> </a:t>
            </a:r>
            <a:r>
              <a:rPr lang="pl-PL" dirty="0" smtClean="0">
                <a:solidFill>
                  <a:srgbClr val="0070C0"/>
                </a:solidFill>
              </a:rPr>
              <a:t>oznaczały </a:t>
            </a:r>
            <a:r>
              <a:rPr lang="pl-PL" dirty="0" smtClean="0">
                <a:solidFill>
                  <a:srgbClr val="FFC000"/>
                </a:solidFill>
              </a:rPr>
              <a:t>dziesiątki</a:t>
            </a:r>
            <a:r>
              <a:rPr lang="pl-PL" dirty="0" smtClean="0">
                <a:solidFill>
                  <a:srgbClr val="0070C0"/>
                </a:solidFill>
              </a:rPr>
              <a:t>, a </a:t>
            </a:r>
            <a:r>
              <a:rPr lang="pl-PL" dirty="0" smtClean="0">
                <a:solidFill>
                  <a:srgbClr val="FF0000"/>
                </a:solidFill>
              </a:rPr>
              <a:t>czerwone jedności</a:t>
            </a:r>
            <a:r>
              <a:rPr lang="pl-PL" dirty="0" smtClean="0">
                <a:solidFill>
                  <a:srgbClr val="0070C0"/>
                </a:solidFill>
              </a:rPr>
              <a:t>.</a:t>
            </a:r>
          </a:p>
          <a:p>
            <a:r>
              <a:rPr lang="pl-PL" dirty="0" smtClean="0">
                <a:solidFill>
                  <a:srgbClr val="0070C0"/>
                </a:solidFill>
              </a:rPr>
              <a:t>                        </a:t>
            </a:r>
            <a:endParaRPr lang="pl-PL" dirty="0">
              <a:solidFill>
                <a:srgbClr val="FFC000"/>
              </a:solidFill>
            </a:endParaRPr>
          </a:p>
          <a:p>
            <a:r>
              <a:rPr lang="pl-PL" dirty="0" smtClean="0">
                <a:solidFill>
                  <a:srgbClr val="FFC000"/>
                </a:solidFill>
              </a:rPr>
              <a:t>                           </a:t>
            </a:r>
          </a:p>
          <a:p>
            <a:r>
              <a:rPr lang="pl-PL" dirty="0" smtClean="0">
                <a:solidFill>
                  <a:srgbClr val="FFC000"/>
                </a:solidFill>
              </a:rPr>
              <a:t>Dziesiątki                   </a:t>
            </a:r>
            <a:r>
              <a:rPr lang="pl-PL" dirty="0" smtClean="0">
                <a:solidFill>
                  <a:srgbClr val="FF0000"/>
                </a:solidFill>
              </a:rPr>
              <a:t>jedności</a:t>
            </a:r>
            <a:endParaRPr lang="pl-PL" dirty="0" smtClean="0">
              <a:solidFill>
                <a:srgbClr val="0070C0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683568" y="4365104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2987824" y="43651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/>
          <p:cNvSpPr txBox="1"/>
          <p:nvPr/>
        </p:nvSpPr>
        <p:spPr>
          <a:xfrm>
            <a:off x="611560" y="522841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Przypomnij sobie jaka to liczba?</a:t>
            </a:r>
          </a:p>
          <a:p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712013" y="5774884"/>
            <a:ext cx="475611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1325149" y="5781379"/>
            <a:ext cx="438539" cy="35354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2389450" y="5781379"/>
            <a:ext cx="288032" cy="310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2708836" y="5768389"/>
            <a:ext cx="288032" cy="310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3058014" y="5774884"/>
            <a:ext cx="288032" cy="310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ole tekstowe 15"/>
          <p:cNvSpPr txBox="1"/>
          <p:nvPr/>
        </p:nvSpPr>
        <p:spPr>
          <a:xfrm>
            <a:off x="3995936" y="613492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Tak, to liczba 23. </a:t>
            </a:r>
            <a:endParaRPr lang="pl-P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2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lopiec I Dziewczynka | Pobierz Darmowe Wektory, Zdjęcia i pliki PS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1" b="52657"/>
          <a:stretch/>
        </p:blipFill>
        <p:spPr bwMode="auto">
          <a:xfrm>
            <a:off x="5990292" y="1268760"/>
            <a:ext cx="1425793" cy="136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95536" y="18864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Podczas wykonywania obliczeń możesz samodzielnie wykonać takie pchełki, wycinając je z papieru kolorowego. Dzięki temu możesz manipulować pchełkami, przekładać je, dokładać, odkładać. 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67544" y="1268760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A teraz zobacz, jaki problem musi  rozwiązać Kuba.</a:t>
            </a:r>
          </a:p>
          <a:p>
            <a:endParaRPr lang="pl-PL" dirty="0">
              <a:solidFill>
                <a:srgbClr val="0070C0"/>
              </a:solidFill>
            </a:endParaRPr>
          </a:p>
          <a:p>
            <a:endParaRPr lang="pl-PL" dirty="0" smtClean="0">
              <a:solidFill>
                <a:srgbClr val="0070C0"/>
              </a:solidFill>
            </a:endParaRPr>
          </a:p>
          <a:p>
            <a:endParaRPr lang="pl-PL" dirty="0">
              <a:solidFill>
                <a:srgbClr val="0070C0"/>
              </a:solidFill>
            </a:endParaRPr>
          </a:p>
          <a:p>
            <a:r>
              <a:rPr lang="pl-PL" dirty="0" smtClean="0">
                <a:solidFill>
                  <a:srgbClr val="0070C0"/>
                </a:solidFill>
              </a:rPr>
              <a:t> 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09661" y="287924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Do dekoracji sali balowej przygotowano </a:t>
            </a:r>
            <a:r>
              <a:rPr lang="pl-PL" dirty="0" smtClean="0">
                <a:solidFill>
                  <a:srgbClr val="FF0000"/>
                </a:solidFill>
              </a:rPr>
              <a:t>35 czerwonych balonów </a:t>
            </a:r>
            <a:r>
              <a:rPr lang="pl-PL" dirty="0" smtClean="0">
                <a:solidFill>
                  <a:srgbClr val="00B050"/>
                </a:solidFill>
              </a:rPr>
              <a:t>i </a:t>
            </a:r>
            <a:r>
              <a:rPr lang="pl-PL" dirty="0" smtClean="0">
                <a:solidFill>
                  <a:srgbClr val="0070C0"/>
                </a:solidFill>
              </a:rPr>
              <a:t>24 niebieskie </a:t>
            </a:r>
            <a:r>
              <a:rPr lang="pl-PL" dirty="0" smtClean="0">
                <a:solidFill>
                  <a:srgbClr val="00B050"/>
                </a:solidFill>
              </a:rPr>
              <a:t>balony. Ile balonów przygotowano razem?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47564" y="407707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Kuba zastąpił balony pchełkami, przygotował je w ten sposób: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631258" y="4583128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2267744" y="464741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1114082" y="458336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1577363" y="4596229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2555776" y="464741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2843808" y="464741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3148648" y="464147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3436680" y="465180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 w prawo 7"/>
          <p:cNvSpPr/>
          <p:nvPr/>
        </p:nvSpPr>
        <p:spPr>
          <a:xfrm>
            <a:off x="3546190" y="5187381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5119012" y="461730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35 czerwonych balonów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611560" y="5095568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Elipsa 20"/>
          <p:cNvSpPr/>
          <p:nvPr/>
        </p:nvSpPr>
        <p:spPr>
          <a:xfrm>
            <a:off x="1123983" y="509580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Elipsa 21"/>
          <p:cNvSpPr/>
          <p:nvPr/>
        </p:nvSpPr>
        <p:spPr>
          <a:xfrm>
            <a:off x="2267744" y="51318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Elipsa 22"/>
          <p:cNvSpPr/>
          <p:nvPr/>
        </p:nvSpPr>
        <p:spPr>
          <a:xfrm>
            <a:off x="2540395" y="513157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Elipsa 23"/>
          <p:cNvSpPr/>
          <p:nvPr/>
        </p:nvSpPr>
        <p:spPr>
          <a:xfrm>
            <a:off x="2828427" y="515372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Elipsa 24"/>
          <p:cNvSpPr/>
          <p:nvPr/>
        </p:nvSpPr>
        <p:spPr>
          <a:xfrm>
            <a:off x="3148654" y="515372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Strzałka w prawo 25"/>
          <p:cNvSpPr/>
          <p:nvPr/>
        </p:nvSpPr>
        <p:spPr>
          <a:xfrm>
            <a:off x="4044698" y="5176767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 tekstowe 26"/>
          <p:cNvSpPr txBox="1"/>
          <p:nvPr/>
        </p:nvSpPr>
        <p:spPr>
          <a:xfrm>
            <a:off x="5220072" y="517322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24 niebieskie balony </a:t>
            </a:r>
            <a:endParaRPr lang="pl-P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0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23528" y="14787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Kuba, dodał ze sobą najpierw żółte pchełki a potem czerwone pchełki i wykonał takie działanie:</a:t>
            </a:r>
          </a:p>
          <a:p>
            <a:endParaRPr lang="pl-PL" dirty="0">
              <a:solidFill>
                <a:srgbClr val="0070C0"/>
              </a:solidFill>
            </a:endParaRPr>
          </a:p>
          <a:p>
            <a:r>
              <a:rPr lang="pl-PL" dirty="0" smtClean="0">
                <a:solidFill>
                  <a:srgbClr val="FFC000"/>
                </a:solidFill>
              </a:rPr>
              <a:t>3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</a:t>
            </a:r>
            <a:r>
              <a:rPr lang="pl-PL" dirty="0" smtClean="0">
                <a:solidFill>
                  <a:srgbClr val="FF0000"/>
                </a:solidFill>
              </a:rPr>
              <a:t>4 </a:t>
            </a:r>
            <a:r>
              <a:rPr lang="pl-PL" dirty="0" smtClean="0">
                <a:solidFill>
                  <a:srgbClr val="0070C0"/>
                </a:solidFill>
              </a:rPr>
              <a:t>= </a:t>
            </a:r>
            <a:r>
              <a:rPr lang="pl-PL" dirty="0" smtClean="0">
                <a:solidFill>
                  <a:srgbClr val="FFC000"/>
                </a:solidFill>
              </a:rPr>
              <a:t>30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4</a:t>
            </a:r>
            <a:r>
              <a:rPr lang="pl-PL" dirty="0" smtClean="0">
                <a:solidFill>
                  <a:srgbClr val="0070C0"/>
                </a:solidFill>
              </a:rPr>
              <a:t> = </a:t>
            </a:r>
            <a:r>
              <a:rPr lang="pl-PL" dirty="0" smtClean="0">
                <a:solidFill>
                  <a:srgbClr val="FFC000"/>
                </a:solidFill>
              </a:rPr>
              <a:t>50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9</a:t>
            </a:r>
            <a:r>
              <a:rPr lang="pl-PL" dirty="0" smtClean="0">
                <a:solidFill>
                  <a:srgbClr val="0070C0"/>
                </a:solidFill>
              </a:rPr>
              <a:t> = ?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23528" y="1348207"/>
            <a:ext cx="4601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Jak myślisz? Dlaczego tak zrobił?</a:t>
            </a:r>
          </a:p>
        </p:txBody>
      </p:sp>
      <p:pic>
        <p:nvPicPr>
          <p:cNvPr id="5" name="Picture 2" descr="Chlopiec I Dziewczynka | Pobierz Darmowe Wektory, Zdjęcia i pliki PS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1" b="52657"/>
          <a:stretch/>
        </p:blipFill>
        <p:spPr bwMode="auto">
          <a:xfrm>
            <a:off x="4211960" y="1916832"/>
            <a:ext cx="1425793" cy="136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aśnienie owalne 5"/>
          <p:cNvSpPr/>
          <p:nvPr/>
        </p:nvSpPr>
        <p:spPr>
          <a:xfrm>
            <a:off x="5706424" y="755627"/>
            <a:ext cx="2664296" cy="1637712"/>
          </a:xfrm>
          <a:prstGeom prst="wedgeEllipseCallout">
            <a:avLst>
              <a:gd name="adj1" fmla="val -64437"/>
              <a:gd name="adj2" fmla="val 79746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904148" y="1153452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Dodałem dziesiątki do dziesiątek, a jedności do jedności i otrzymane wyniki również dodałem.</a:t>
            </a:r>
            <a:endParaRPr lang="pl-PL" sz="14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547902" y="3613666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                  50           </a:t>
            </a:r>
            <a:r>
              <a:rPr lang="pl-PL" dirty="0" smtClean="0">
                <a:solidFill>
                  <a:srgbClr val="FF0000"/>
                </a:solidFill>
              </a:rPr>
              <a:t>9</a:t>
            </a:r>
            <a:endParaRPr lang="pl-PL" dirty="0" smtClean="0">
              <a:solidFill>
                <a:srgbClr val="FFC000"/>
              </a:solidFill>
            </a:endParaRPr>
          </a:p>
          <a:p>
            <a:endParaRPr lang="pl-PL" dirty="0">
              <a:solidFill>
                <a:srgbClr val="FFC000"/>
              </a:solidFill>
            </a:endParaRPr>
          </a:p>
          <a:p>
            <a:r>
              <a:rPr lang="pl-PL" dirty="0" smtClean="0">
                <a:solidFill>
                  <a:srgbClr val="FFC000"/>
                </a:solidFill>
              </a:rPr>
              <a:t>3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</a:t>
            </a:r>
            <a:r>
              <a:rPr lang="pl-PL" dirty="0" smtClean="0">
                <a:solidFill>
                  <a:srgbClr val="FF0000"/>
                </a:solidFill>
              </a:rPr>
              <a:t>4 </a:t>
            </a:r>
            <a:r>
              <a:rPr lang="pl-PL" dirty="0" smtClean="0">
                <a:solidFill>
                  <a:srgbClr val="0070C0"/>
                </a:solidFill>
              </a:rPr>
              <a:t>= </a:t>
            </a:r>
            <a:r>
              <a:rPr lang="pl-PL" dirty="0" smtClean="0">
                <a:solidFill>
                  <a:srgbClr val="FFC000"/>
                </a:solidFill>
              </a:rPr>
              <a:t>30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4</a:t>
            </a:r>
            <a:r>
              <a:rPr lang="pl-PL" dirty="0" smtClean="0">
                <a:solidFill>
                  <a:srgbClr val="0070C0"/>
                </a:solidFill>
              </a:rPr>
              <a:t> = </a:t>
            </a:r>
            <a:r>
              <a:rPr lang="pl-PL" dirty="0" smtClean="0">
                <a:solidFill>
                  <a:srgbClr val="FFC000"/>
                </a:solidFill>
              </a:rPr>
              <a:t>50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9</a:t>
            </a:r>
            <a:r>
              <a:rPr lang="pl-PL" dirty="0" smtClean="0">
                <a:solidFill>
                  <a:srgbClr val="0070C0"/>
                </a:solidFill>
              </a:rPr>
              <a:t> = ?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12" name="Nawias klamrowy otwierający 11"/>
          <p:cNvSpPr/>
          <p:nvPr/>
        </p:nvSpPr>
        <p:spPr>
          <a:xfrm rot="5400000">
            <a:off x="1907703" y="3679288"/>
            <a:ext cx="216026" cy="7920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Nawias klamrowy otwierający 12"/>
          <p:cNvSpPr/>
          <p:nvPr/>
        </p:nvSpPr>
        <p:spPr>
          <a:xfrm rot="5400000">
            <a:off x="2775990" y="3799876"/>
            <a:ext cx="216028" cy="6396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395536" y="4941168"/>
            <a:ext cx="650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Czy już wiesz, ile balonów przygotowano razem?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47902" y="5517232"/>
            <a:ext cx="5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Odp.: Przygotowano razem 59 balonów.</a:t>
            </a:r>
            <a:endParaRPr lang="pl-P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85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25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309635" y="260648"/>
            <a:ext cx="82089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Otwórz zeszyt do matematyki, napisz:</a:t>
            </a:r>
          </a:p>
          <a:p>
            <a:pPr algn="ctr"/>
            <a:r>
              <a:rPr lang="pl-PL" dirty="0" smtClean="0"/>
              <a:t>W klasie</a:t>
            </a:r>
          </a:p>
          <a:p>
            <a:r>
              <a:rPr lang="pl-PL" dirty="0" smtClean="0"/>
              <a:t>Temat:  Dodaję liczby dwucyfrowe - I sposób.</a:t>
            </a:r>
          </a:p>
          <a:p>
            <a:endParaRPr lang="pl-PL" dirty="0"/>
          </a:p>
          <a:p>
            <a:r>
              <a:rPr lang="pl-PL" sz="1200" i="1" dirty="0" smtClean="0"/>
              <a:t>Przerysuj do zeszytu sposób liczenia Kuby.</a:t>
            </a:r>
          </a:p>
          <a:p>
            <a:endParaRPr lang="pl-PL" sz="1200" i="1" dirty="0"/>
          </a:p>
          <a:p>
            <a:endParaRPr lang="pl-PL" sz="1200" i="1" dirty="0" smtClean="0"/>
          </a:p>
          <a:p>
            <a:r>
              <a:rPr lang="pl-PL" b="1" i="1" dirty="0" smtClean="0"/>
              <a:t>  35 + 24 = ?</a:t>
            </a:r>
          </a:p>
          <a:p>
            <a:endParaRPr lang="pl-PL" b="1" i="1" dirty="0"/>
          </a:p>
          <a:p>
            <a:endParaRPr lang="pl-PL" b="1" i="1" dirty="0"/>
          </a:p>
          <a:p>
            <a:endParaRPr lang="pl-PL" sz="1200" i="1" dirty="0" smtClean="0"/>
          </a:p>
          <a:p>
            <a:endParaRPr lang="pl-PL" sz="1200" i="1" dirty="0"/>
          </a:p>
          <a:p>
            <a:endParaRPr lang="pl-PL" sz="1200" i="1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346034" y="2492896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835696" y="25649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802427" y="2518637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1262886" y="253622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2157264" y="256003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2445296" y="2554641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2733328" y="2576911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059832" y="2590645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370379" y="3157736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790925" y="3157736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1852464" y="31745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2148880" y="31745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2449317" y="317521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2760628" y="3193073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370379" y="3953967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                  50          </a:t>
            </a:r>
            <a:r>
              <a:rPr lang="pl-PL" dirty="0" smtClean="0">
                <a:solidFill>
                  <a:srgbClr val="FF0000"/>
                </a:solidFill>
              </a:rPr>
              <a:t>9</a:t>
            </a:r>
            <a:endParaRPr lang="pl-PL" dirty="0" smtClean="0">
              <a:solidFill>
                <a:srgbClr val="FFC000"/>
              </a:solidFill>
            </a:endParaRPr>
          </a:p>
          <a:p>
            <a:endParaRPr lang="pl-PL" dirty="0">
              <a:solidFill>
                <a:srgbClr val="FFC000"/>
              </a:solidFill>
            </a:endParaRPr>
          </a:p>
          <a:p>
            <a:r>
              <a:rPr lang="pl-PL" dirty="0" smtClean="0">
                <a:solidFill>
                  <a:srgbClr val="FFC000"/>
                </a:solidFill>
              </a:rPr>
              <a:t>3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</a:t>
            </a:r>
            <a:r>
              <a:rPr lang="pl-PL" dirty="0" smtClean="0">
                <a:solidFill>
                  <a:srgbClr val="FF0000"/>
                </a:solidFill>
              </a:rPr>
              <a:t>4 </a:t>
            </a:r>
            <a:r>
              <a:rPr lang="pl-PL" dirty="0" smtClean="0">
                <a:solidFill>
                  <a:srgbClr val="0070C0"/>
                </a:solidFill>
              </a:rPr>
              <a:t>= </a:t>
            </a:r>
            <a:r>
              <a:rPr lang="pl-PL" dirty="0" smtClean="0">
                <a:solidFill>
                  <a:srgbClr val="FFC000"/>
                </a:solidFill>
              </a:rPr>
              <a:t>30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C000"/>
                </a:solidFill>
              </a:rPr>
              <a:t>20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4</a:t>
            </a:r>
            <a:r>
              <a:rPr lang="pl-PL" dirty="0" smtClean="0">
                <a:solidFill>
                  <a:srgbClr val="0070C0"/>
                </a:solidFill>
              </a:rPr>
              <a:t> = </a:t>
            </a:r>
            <a:r>
              <a:rPr lang="pl-PL" dirty="0" smtClean="0">
                <a:solidFill>
                  <a:srgbClr val="FFC000"/>
                </a:solidFill>
              </a:rPr>
              <a:t>50</a:t>
            </a:r>
            <a:r>
              <a:rPr lang="pl-PL" dirty="0" smtClean="0">
                <a:solidFill>
                  <a:srgbClr val="0070C0"/>
                </a:solidFill>
              </a:rPr>
              <a:t> + </a:t>
            </a:r>
            <a:r>
              <a:rPr lang="pl-PL" dirty="0" smtClean="0">
                <a:solidFill>
                  <a:srgbClr val="FF0000"/>
                </a:solidFill>
              </a:rPr>
              <a:t>9</a:t>
            </a:r>
            <a:r>
              <a:rPr lang="pl-PL" dirty="0" smtClean="0">
                <a:solidFill>
                  <a:srgbClr val="0070C0"/>
                </a:solidFill>
              </a:rPr>
              <a:t> = ?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19" name="Nawias klamrowy otwierający 18"/>
          <p:cNvSpPr/>
          <p:nvPr/>
        </p:nvSpPr>
        <p:spPr>
          <a:xfrm rot="5400000">
            <a:off x="1744450" y="4019589"/>
            <a:ext cx="216026" cy="7920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Nawias klamrowy otwierający 19"/>
          <p:cNvSpPr/>
          <p:nvPr/>
        </p:nvSpPr>
        <p:spPr>
          <a:xfrm rot="5400000">
            <a:off x="2593502" y="4100708"/>
            <a:ext cx="216028" cy="6396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ole tekstowe 20"/>
          <p:cNvSpPr txBox="1"/>
          <p:nvPr/>
        </p:nvSpPr>
        <p:spPr>
          <a:xfrm>
            <a:off x="467544" y="5085184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l-PL" dirty="0" smtClean="0"/>
              <a:t>Oblicz w zeszycie sposobem Kuby.</a:t>
            </a:r>
          </a:p>
          <a:p>
            <a:endParaRPr lang="pl-PL" dirty="0"/>
          </a:p>
          <a:p>
            <a:r>
              <a:rPr lang="pl-PL" dirty="0" smtClean="0"/>
              <a:t>23 + 41 = </a:t>
            </a:r>
          </a:p>
          <a:p>
            <a:endParaRPr lang="pl-PL" dirty="0"/>
          </a:p>
          <a:p>
            <a:r>
              <a:rPr lang="pl-PL" dirty="0" smtClean="0"/>
              <a:t>54 + 33 =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38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75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25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467544" y="18864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2. </a:t>
            </a:r>
            <a:r>
              <a:rPr lang="pl-PL" sz="1400" i="1" dirty="0" smtClean="0"/>
              <a:t>Przerysuj do zeszytu drzewko matematyczne. Zastąp liczbami znaki zapytania.</a:t>
            </a:r>
            <a:endParaRPr lang="pl-PL" sz="1400" i="1" dirty="0"/>
          </a:p>
        </p:txBody>
      </p:sp>
      <p:sp>
        <p:nvSpPr>
          <p:cNvPr id="4" name="Elipsa 3"/>
          <p:cNvSpPr/>
          <p:nvPr/>
        </p:nvSpPr>
        <p:spPr>
          <a:xfrm>
            <a:off x="683568" y="1124744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1653208" y="1124744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2627784" y="1124744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779912" y="1078239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1112175" y="2151104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3188295" y="2120537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2195736" y="3231260"/>
            <a:ext cx="720080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6" name="Łącznik prostoliniowy 15"/>
          <p:cNvCxnSpPr>
            <a:stCxn id="4" idx="4"/>
            <a:endCxn id="12" idx="1"/>
          </p:cNvCxnSpPr>
          <p:nvPr/>
        </p:nvCxnSpPr>
        <p:spPr>
          <a:xfrm>
            <a:off x="1043608" y="1700808"/>
            <a:ext cx="174020" cy="5346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>
            <a:endCxn id="12" idx="7"/>
          </p:cNvCxnSpPr>
          <p:nvPr/>
        </p:nvCxnSpPr>
        <p:spPr>
          <a:xfrm flipH="1">
            <a:off x="1726802" y="1700808"/>
            <a:ext cx="166219" cy="5346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 flipH="1">
            <a:off x="2915816" y="2696600"/>
            <a:ext cx="425034" cy="6603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>
            <a:endCxn id="13" idx="1"/>
          </p:cNvCxnSpPr>
          <p:nvPr/>
        </p:nvCxnSpPr>
        <p:spPr>
          <a:xfrm>
            <a:off x="3105186" y="1702122"/>
            <a:ext cx="188562" cy="5027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>
            <a:endCxn id="13" idx="7"/>
          </p:cNvCxnSpPr>
          <p:nvPr/>
        </p:nvCxnSpPr>
        <p:spPr>
          <a:xfrm flipH="1">
            <a:off x="3802922" y="1654303"/>
            <a:ext cx="212172" cy="5505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oliniowy 28"/>
          <p:cNvCxnSpPr/>
          <p:nvPr/>
        </p:nvCxnSpPr>
        <p:spPr>
          <a:xfrm>
            <a:off x="1649623" y="2735356"/>
            <a:ext cx="540942" cy="7839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ole tekstowe 31"/>
          <p:cNvSpPr txBox="1"/>
          <p:nvPr/>
        </p:nvSpPr>
        <p:spPr>
          <a:xfrm>
            <a:off x="683568" y="1196752"/>
            <a:ext cx="53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40</a:t>
            </a:r>
            <a:endParaRPr lang="pl-PL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726802" y="1228110"/>
            <a:ext cx="646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?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1217628" y="2235467"/>
            <a:ext cx="435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60</a:t>
            </a:r>
            <a:endParaRPr lang="pl-PL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2771800" y="1228110"/>
            <a:ext cx="42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3908375" y="1196752"/>
            <a:ext cx="447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1</a:t>
            </a:r>
            <a:endParaRPr lang="pl-PL" dirty="0"/>
          </a:p>
        </p:txBody>
      </p:sp>
      <p:sp>
        <p:nvSpPr>
          <p:cNvPr id="37" name="pole tekstowe 36"/>
          <p:cNvSpPr txBox="1"/>
          <p:nvPr/>
        </p:nvSpPr>
        <p:spPr>
          <a:xfrm>
            <a:off x="3293748" y="2235467"/>
            <a:ext cx="509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3</a:t>
            </a:r>
            <a:endParaRPr lang="pl-PL" dirty="0"/>
          </a:p>
        </p:txBody>
      </p:sp>
      <p:sp>
        <p:nvSpPr>
          <p:cNvPr id="38" name="pole tekstowe 37"/>
          <p:cNvSpPr txBox="1"/>
          <p:nvPr/>
        </p:nvSpPr>
        <p:spPr>
          <a:xfrm>
            <a:off x="2373288" y="3356992"/>
            <a:ext cx="39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1259632" y="1753456"/>
            <a:ext cx="467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+</a:t>
            </a:r>
            <a:endParaRPr lang="pl-PL" sz="2000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3293748" y="1746060"/>
            <a:ext cx="560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 +</a:t>
            </a:r>
            <a:endParaRPr lang="pl-PL" sz="2000" dirty="0"/>
          </a:p>
        </p:txBody>
      </p:sp>
      <p:sp>
        <p:nvSpPr>
          <p:cNvPr id="41" name="pole tekstowe 40"/>
          <p:cNvSpPr txBox="1"/>
          <p:nvPr/>
        </p:nvSpPr>
        <p:spPr>
          <a:xfrm>
            <a:off x="2303748" y="28421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+</a:t>
            </a:r>
            <a:endParaRPr lang="pl-PL" dirty="0"/>
          </a:p>
        </p:txBody>
      </p:sp>
      <p:sp>
        <p:nvSpPr>
          <p:cNvPr id="42" name="pole tekstowe 41"/>
          <p:cNvSpPr txBox="1"/>
          <p:nvPr/>
        </p:nvSpPr>
        <p:spPr>
          <a:xfrm>
            <a:off x="755576" y="4149080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             42 + 21 = ?</a:t>
            </a:r>
            <a:endParaRPr lang="pl-PL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683568" y="4869160"/>
            <a:ext cx="6048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Wykonaj działanie 1 i 2 w kartach pracy do matematyki  str. 81.</a:t>
            </a:r>
          </a:p>
          <a:p>
            <a:endParaRPr lang="pl-PL" dirty="0"/>
          </a:p>
          <a:p>
            <a:r>
              <a:rPr lang="pl-PL" dirty="0" smtClean="0"/>
              <a:t>Dla chętnych zadanie 3 w kartach pracy do matematyki str. 81.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1451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3" grpId="0"/>
    </p:bldLst>
  </p:timing>
</p:sld>
</file>

<file path=ppt/theme/theme1.xml><?xml version="1.0" encoding="utf-8"?>
<a:theme xmlns:a="http://schemas.openxmlformats.org/drawingml/2006/main" name="Aerodynamiczn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374</Words>
  <Application>Microsoft Office PowerPoint</Application>
  <PresentationFormat>Pokaz na ekranie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Aerodynamiczny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DOM</dc:creator>
  <cp:lastModifiedBy>DOM</cp:lastModifiedBy>
  <cp:revision>11</cp:revision>
  <dcterms:created xsi:type="dcterms:W3CDTF">2020-04-13T12:33:33Z</dcterms:created>
  <dcterms:modified xsi:type="dcterms:W3CDTF">2020-04-13T21:02:59Z</dcterms:modified>
</cp:coreProperties>
</file>