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3/29/2020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39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951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3/29/2020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373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3/29/2020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825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3/29/2020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984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235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3/29/2020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576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3/29/2020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293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3/29/2020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76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3/29/2020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504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86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4261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2" r:id="rId6"/>
    <p:sldLayoutId id="2147483688" r:id="rId7"/>
    <p:sldLayoutId id="2147483689" r:id="rId8"/>
    <p:sldLayoutId id="2147483690" r:id="rId9"/>
    <p:sldLayoutId id="2147483691" r:id="rId10"/>
    <p:sldLayoutId id="2147483693" r:id="rId11"/>
  </p:sldLayoutIdLst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f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fif"/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f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I2rPwDlVLQ" TargetMode="External"/><Relationship Id="rId2" Type="http://schemas.openxmlformats.org/officeDocument/2006/relationships/hyperlink" Target="https://www.youtube.com/watch?v=voCyRYn43K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27C5FF-8D0A-4085-9A6F-F5160D46AB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951" b="1463"/>
          <a:stretch/>
        </p:blipFill>
        <p:spPr>
          <a:xfrm>
            <a:off x="1" y="105660"/>
            <a:ext cx="12191999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A61CCAC-6875-474C-8E9E-F57ABF078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7" y="-2346"/>
            <a:ext cx="12191999" cy="2155484"/>
          </a:xfrm>
          <a:prstGeom prst="rect">
            <a:avLst/>
          </a:prstGeom>
          <a:gradFill flip="none" rotWithShape="1">
            <a:gsLst>
              <a:gs pos="59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683D043-25BB-4AC9-8130-641179672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3534655"/>
            <a:ext cx="12191999" cy="3323345"/>
          </a:xfrm>
          <a:prstGeom prst="rect">
            <a:avLst/>
          </a:prstGeom>
          <a:gradFill flip="none" rotWithShape="1">
            <a:gsLst>
              <a:gs pos="57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A997B35B-CB9E-4324-ADD5-16CAEAF140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3258" y="352905"/>
            <a:ext cx="11545482" cy="3181750"/>
          </a:xfrm>
        </p:spPr>
        <p:txBody>
          <a:bodyPr anchor="b">
            <a:normAutofit/>
          </a:bodyPr>
          <a:lstStyle/>
          <a:p>
            <a:r>
              <a:rPr lang="pl-PL" sz="9600" dirty="0">
                <a:solidFill>
                  <a:srgbClr val="002060"/>
                </a:solidFill>
                <a:latin typeface="Constantia" panose="02030602050306030303" pitchFamily="18" charset="0"/>
              </a:rPr>
              <a:t>Rolnictwo  Danii i Węgier </a:t>
            </a:r>
          </a:p>
        </p:txBody>
      </p:sp>
    </p:spTree>
    <p:extLst>
      <p:ext uri="{BB962C8B-B14F-4D97-AF65-F5344CB8AC3E}">
        <p14:creationId xmlns:p14="http://schemas.microsoft.com/office/powerpoint/2010/main" val="1322812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2CAF6F70-BE85-4FDC-93DD-54B905EF5C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56"/>
          <a:stretch/>
        </p:blipFill>
        <p:spPr>
          <a:xfrm>
            <a:off x="1597979" y="823829"/>
            <a:ext cx="8309499" cy="5800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692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>
            <a:extLst>
              <a:ext uri="{FF2B5EF4-FFF2-40B4-BE49-F238E27FC236}">
                <a16:creationId xmlns:a16="http://schemas.microsoft.com/office/drawing/2014/main" id="{27EDD47C-9BF9-405B-9682-ED031FCD5D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43" t="2796" r="56360" b="-2796"/>
          <a:stretch/>
        </p:blipFill>
        <p:spPr>
          <a:xfrm>
            <a:off x="1056444" y="662655"/>
            <a:ext cx="8788892" cy="619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650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4878EDBD-88A8-4121-9AF1-9F5019454C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85"/>
          <a:stretch/>
        </p:blipFill>
        <p:spPr>
          <a:xfrm>
            <a:off x="0" y="1455938"/>
            <a:ext cx="12238856" cy="4225770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90CCB046-D3F7-49C9-8C70-A71BFD2AAB07}"/>
              </a:ext>
            </a:extLst>
          </p:cNvPr>
          <p:cNvSpPr txBox="1"/>
          <p:nvPr/>
        </p:nvSpPr>
        <p:spPr>
          <a:xfrm>
            <a:off x="648070" y="5930283"/>
            <a:ext cx="397719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Liczba ludności – 5,8 mln 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B0E8D258-7484-45E2-BC86-97948921BB67}"/>
              </a:ext>
            </a:extLst>
          </p:cNvPr>
          <p:cNvSpPr txBox="1"/>
          <p:nvPr/>
        </p:nvSpPr>
        <p:spPr>
          <a:xfrm>
            <a:off x="6828408" y="5930283"/>
            <a:ext cx="397719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Liczba ludności – 9,8 mln </a:t>
            </a:r>
          </a:p>
        </p:txBody>
      </p:sp>
    </p:spTree>
    <p:extLst>
      <p:ext uri="{BB962C8B-B14F-4D97-AF65-F5344CB8AC3E}">
        <p14:creationId xmlns:p14="http://schemas.microsoft.com/office/powerpoint/2010/main" val="462257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>
            <a:extLst>
              <a:ext uri="{FF2B5EF4-FFF2-40B4-BE49-F238E27FC236}">
                <a16:creationId xmlns:a16="http://schemas.microsoft.com/office/drawing/2014/main" id="{03AA004A-B778-4A9C-BCCA-3FB5D7FE21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260"/>
          <a:stretch/>
        </p:blipFill>
        <p:spPr>
          <a:xfrm>
            <a:off x="621662" y="1368721"/>
            <a:ext cx="10948676" cy="4508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240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7F580635-E80C-4602-81A0-573BAC481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255316"/>
              </p:ext>
            </p:extLst>
          </p:nvPr>
        </p:nvGraphicFramePr>
        <p:xfrm>
          <a:off x="800470" y="852256"/>
          <a:ext cx="10591060" cy="56701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29574">
                  <a:extLst>
                    <a:ext uri="{9D8B030D-6E8A-4147-A177-3AD203B41FA5}">
                      <a16:colId xmlns:a16="http://schemas.microsoft.com/office/drawing/2014/main" val="529677599"/>
                    </a:ext>
                  </a:extLst>
                </a:gridCol>
                <a:gridCol w="3530743">
                  <a:extLst>
                    <a:ext uri="{9D8B030D-6E8A-4147-A177-3AD203B41FA5}">
                      <a16:colId xmlns:a16="http://schemas.microsoft.com/office/drawing/2014/main" val="3156624703"/>
                    </a:ext>
                  </a:extLst>
                </a:gridCol>
                <a:gridCol w="3530743">
                  <a:extLst>
                    <a:ext uri="{9D8B030D-6E8A-4147-A177-3AD203B41FA5}">
                      <a16:colId xmlns:a16="http://schemas.microsoft.com/office/drawing/2014/main" val="307219606"/>
                    </a:ext>
                  </a:extLst>
                </a:gridCol>
              </a:tblGrid>
              <a:tr h="1973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800" dirty="0">
                          <a:effectLst/>
                        </a:rPr>
                        <a:t>Dania</a:t>
                      </a:r>
                      <a:endParaRPr lang="pl-P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800" dirty="0">
                          <a:effectLst/>
                        </a:rPr>
                        <a:t>Węgry</a:t>
                      </a:r>
                      <a:endParaRPr lang="pl-P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extLst>
                  <a:ext uri="{0D108BD9-81ED-4DB2-BD59-A6C34878D82A}">
                    <a16:rowId xmlns:a16="http://schemas.microsoft.com/office/drawing/2014/main" val="4033819589"/>
                  </a:ext>
                </a:extLst>
              </a:tr>
              <a:tr h="20647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800" dirty="0">
                          <a:effectLst/>
                        </a:rPr>
                        <a:t>Podobieństwa </a:t>
                      </a:r>
                      <a:endParaRPr lang="pl-P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sym typeface="Symbol" panose="05050102010706020507" pitchFamily="18" charset="2"/>
                        </a:rPr>
                        <a:t> o</a:t>
                      </a:r>
                      <a:r>
                        <a:rPr lang="pl-PL" sz="1800" dirty="0">
                          <a:effectLst/>
                        </a:rPr>
                        <a:t>bydwa kraje produkują tyle żywności, że każde mogłoby wyżywić ok. 30 mln ludności;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sym typeface="Symbol" panose="05050102010706020507" pitchFamily="18" charset="2"/>
                        </a:rPr>
                        <a:t> k</a:t>
                      </a:r>
                      <a:r>
                        <a:rPr lang="pl-PL" sz="1800" dirty="0">
                          <a:effectLst/>
                        </a:rPr>
                        <a:t>raje nizinne o niewielkiej powierzchni;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sym typeface="Symbol" panose="05050102010706020507" pitchFamily="18" charset="2"/>
                        </a:rPr>
                        <a:t> z</a:t>
                      </a:r>
                      <a:r>
                        <a:rPr lang="pl-PL" sz="1800" dirty="0">
                          <a:effectLst/>
                        </a:rPr>
                        <a:t>arówno w Danii, jak i na Węgrzech wśród upraw przeważają zboża;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sym typeface="Symbol" panose="05050102010706020507" pitchFamily="18" charset="2"/>
                        </a:rPr>
                        <a:t> w</a:t>
                      </a:r>
                      <a:r>
                        <a:rPr lang="pl-PL" sz="1800" dirty="0">
                          <a:effectLst/>
                        </a:rPr>
                        <a:t> obu krajach uprawia się również: ziemniaki, rzepak, buraki cukrowe;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sym typeface="Symbol" panose="05050102010706020507" pitchFamily="18" charset="2"/>
                        </a:rPr>
                        <a:t> o</a:t>
                      </a:r>
                      <a:r>
                        <a:rPr lang="pl-PL" sz="1800" dirty="0">
                          <a:effectLst/>
                        </a:rPr>
                        <a:t>ba państwa eksportują ok. 80% produktów żywnościowych.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390550"/>
                  </a:ext>
                </a:extLst>
              </a:tr>
              <a:tr h="31710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800" dirty="0">
                          <a:effectLst/>
                        </a:rPr>
                        <a:t>Różnice</a:t>
                      </a:r>
                      <a:endParaRPr lang="pl-P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sym typeface="Symbol" panose="05050102010706020507" pitchFamily="18" charset="2"/>
                        </a:rPr>
                        <a:t></a:t>
                      </a:r>
                      <a:r>
                        <a:rPr lang="pl-PL" sz="1800" dirty="0">
                          <a:effectLst/>
                        </a:rPr>
                        <a:t> przewaga chowu trzody chlewnej i produkcji  mięsa wieprzowego.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sym typeface="Symbol" panose="05050102010706020507" pitchFamily="18" charset="2"/>
                        </a:rPr>
                        <a:t></a:t>
                      </a:r>
                      <a:r>
                        <a:rPr lang="pl-PL" sz="1800" dirty="0">
                          <a:effectLst/>
                        </a:rPr>
                        <a:t> większa wydajność produkcji mleka;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sym typeface="Symbol" panose="05050102010706020507" pitchFamily="18" charset="2"/>
                        </a:rPr>
                        <a:t></a:t>
                      </a:r>
                      <a:r>
                        <a:rPr lang="pl-PL" sz="1800" dirty="0">
                          <a:effectLst/>
                        </a:rPr>
                        <a:t> bardziej wydajne i lepiej rozwinięte (większe zużycie nawozów i wyższy stopień mechanizacji);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sym typeface="Symbol" panose="05050102010706020507" pitchFamily="18" charset="2"/>
                        </a:rPr>
                        <a:t></a:t>
                      </a:r>
                      <a:r>
                        <a:rPr lang="pl-PL" sz="1800" dirty="0">
                          <a:effectLst/>
                        </a:rPr>
                        <a:t> więcej środków na badania naukowe.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·"/>
                      </a:pPr>
                      <a:r>
                        <a:rPr lang="pl-PL" sz="1800" dirty="0">
                          <a:effectLst/>
                        </a:rPr>
                        <a:t>cieplejszy klimat sprzyja uprawie: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pl-PL" sz="1800" dirty="0">
                          <a:effectLst/>
                        </a:rPr>
                        <a:t>słoneczników; 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pl-PL" sz="1800" dirty="0">
                          <a:effectLst/>
                        </a:rPr>
                        <a:t>owoców: winorośli (z winogron produkuje się wino i soki owocowe) oraz brzoskwiń, moreli i śliw; 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pl-PL" sz="1800" dirty="0">
                          <a:effectLst/>
                        </a:rPr>
                        <a:t>warzyw: pomidorów i papryki;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sym typeface="Symbol" panose="05050102010706020507" pitchFamily="18" charset="2"/>
                        </a:rPr>
                        <a:t></a:t>
                      </a:r>
                      <a:r>
                        <a:rPr lang="pl-PL" sz="1800" dirty="0">
                          <a:effectLst/>
                        </a:rPr>
                        <a:t> wyższe plony buraków cukrowych;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sym typeface="Symbol" panose="05050102010706020507" pitchFamily="18" charset="2"/>
                        </a:rPr>
                        <a:t></a:t>
                      </a:r>
                      <a:r>
                        <a:rPr lang="pl-PL" sz="1800" dirty="0">
                          <a:effectLst/>
                        </a:rPr>
                        <a:t> większe znaczenie hodowli drobiu.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3" marR="53663" marT="0" marB="0"/>
                </a:tc>
                <a:extLst>
                  <a:ext uri="{0D108BD9-81ED-4DB2-BD59-A6C34878D82A}">
                    <a16:rowId xmlns:a16="http://schemas.microsoft.com/office/drawing/2014/main" val="872517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1140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7EB35D8B-02D0-482B-8B07-42476B5894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62087"/>
            <a:ext cx="3937280" cy="3041742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93290A10-7AAF-4F89-9D1E-94D0D4722F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020" y="962087"/>
            <a:ext cx="6931980" cy="4159188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E3E0F670-FF7B-44EB-8FFA-032D0EBD47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85" y="4368506"/>
            <a:ext cx="3329866" cy="2207846"/>
          </a:xfrm>
          <a:prstGeom prst="rect">
            <a:avLst/>
          </a:prstGeom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id="{D230FEB7-07C4-46AB-B150-D8301362038A}"/>
              </a:ext>
            </a:extLst>
          </p:cNvPr>
          <p:cNvSpPr txBox="1"/>
          <p:nvPr/>
        </p:nvSpPr>
        <p:spPr>
          <a:xfrm>
            <a:off x="5291091" y="5681709"/>
            <a:ext cx="6107837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Dania ma dodatkowe fundusze na rolnictwo ekologiczne.</a:t>
            </a:r>
          </a:p>
        </p:txBody>
      </p:sp>
    </p:spTree>
    <p:extLst>
      <p:ext uri="{BB962C8B-B14F-4D97-AF65-F5344CB8AC3E}">
        <p14:creationId xmlns:p14="http://schemas.microsoft.com/office/powerpoint/2010/main" val="1987593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AEF312A1-AF24-47CE-8F36-33B6366792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27" y="968544"/>
            <a:ext cx="3968477" cy="2460456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C4B620A5-F82E-4D20-9FAC-D396552390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028" y="979641"/>
            <a:ext cx="5468393" cy="3638967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26C30DAE-3987-46F0-9BF8-152FA7DD39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27" y="3969012"/>
            <a:ext cx="3968477" cy="2640841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F4F64162-1B43-4B03-9DA7-066A469CC6C2}"/>
              </a:ext>
            </a:extLst>
          </p:cNvPr>
          <p:cNvSpPr txBox="1"/>
          <p:nvPr/>
        </p:nvSpPr>
        <p:spPr>
          <a:xfrm>
            <a:off x="4980373" y="5289432"/>
            <a:ext cx="6684885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Węgry są ważnym w Europie producentem oleju słonecznikowego.</a:t>
            </a:r>
          </a:p>
        </p:txBody>
      </p:sp>
    </p:spTree>
    <p:extLst>
      <p:ext uri="{BB962C8B-B14F-4D97-AF65-F5344CB8AC3E}">
        <p14:creationId xmlns:p14="http://schemas.microsoft.com/office/powerpoint/2010/main" val="3139132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id="{E2C35371-19B2-4ABF-B327-1C00E0F4BE2C}"/>
              </a:ext>
            </a:extLst>
          </p:cNvPr>
          <p:cNvSpPr txBox="1"/>
          <p:nvPr/>
        </p:nvSpPr>
        <p:spPr>
          <a:xfrm>
            <a:off x="1154097" y="1420427"/>
            <a:ext cx="9756559" cy="175432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dirty="0"/>
              <a:t>Obejrzyj dwa filmiki na YouTube:</a:t>
            </a:r>
          </a:p>
          <a:p>
            <a:endParaRPr lang="pl-PL" dirty="0"/>
          </a:p>
          <a:p>
            <a:r>
              <a:rPr lang="pl-PL" dirty="0"/>
              <a:t>Dania - </a:t>
            </a:r>
            <a:r>
              <a:rPr lang="pl-PL" u="sng" dirty="0">
                <a:hlinkClick r:id="rId2"/>
              </a:rPr>
              <a:t>https://www.youtube.com/watch?v=voCyRYn43KE</a:t>
            </a:r>
            <a:endParaRPr lang="pl-PL" dirty="0"/>
          </a:p>
          <a:p>
            <a:endParaRPr lang="pl-PL" dirty="0"/>
          </a:p>
          <a:p>
            <a:r>
              <a:rPr lang="pl-PL" dirty="0"/>
              <a:t>Węgry -  </a:t>
            </a:r>
            <a:r>
              <a:rPr lang="pl-PL" u="sng" dirty="0">
                <a:hlinkClick r:id="rId3"/>
              </a:rPr>
              <a:t>https://www.youtube.com/watch?v=nI2rPwDlVLQ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90653693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DividendVTI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ED8428"/>
      </a:accent1>
      <a:accent2>
        <a:srgbClr val="E6C46D"/>
      </a:accent2>
      <a:accent3>
        <a:srgbClr val="537685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221</Words>
  <Application>Microsoft Office PowerPoint</Application>
  <PresentationFormat>Panoramiczny</PresentationFormat>
  <Paragraphs>32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5" baseType="lpstr">
      <vt:lpstr>Calibri</vt:lpstr>
      <vt:lpstr>Constantia</vt:lpstr>
      <vt:lpstr>Gill Sans MT</vt:lpstr>
      <vt:lpstr>Symbol</vt:lpstr>
      <vt:lpstr>Wingdings 2</vt:lpstr>
      <vt:lpstr>DividendVTI</vt:lpstr>
      <vt:lpstr>Rolnictwo  Danii i Węgier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Rolnictwo Danii i Węgier</dc:title>
  <dc:creator>Alina Magiera</dc:creator>
  <cp:lastModifiedBy>Alina Magiera</cp:lastModifiedBy>
  <cp:revision>8</cp:revision>
  <dcterms:created xsi:type="dcterms:W3CDTF">2020-03-29T10:10:07Z</dcterms:created>
  <dcterms:modified xsi:type="dcterms:W3CDTF">2020-03-29T19:18:41Z</dcterms:modified>
</cp:coreProperties>
</file>