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69" r:id="rId3"/>
    <p:sldId id="270" r:id="rId4"/>
    <p:sldId id="271" r:id="rId5"/>
    <p:sldId id="261" r:id="rId6"/>
    <p:sldId id="272" r:id="rId7"/>
    <p:sldId id="273" r:id="rId8"/>
    <p:sldId id="275" r:id="rId9"/>
    <p:sldId id="276" r:id="rId10"/>
    <p:sldId id="257" r:id="rId11"/>
    <p:sldId id="258" r:id="rId12"/>
    <p:sldId id="259" r:id="rId13"/>
    <p:sldId id="26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62" r:id="rId22"/>
    <p:sldId id="263" r:id="rId23"/>
    <p:sldId id="266" r:id="rId24"/>
    <p:sldId id="277" r:id="rId25"/>
    <p:sldId id="278" r:id="rId26"/>
    <p:sldId id="279" r:id="rId27"/>
    <p:sldId id="280" r:id="rId28"/>
    <p:sldId id="264" r:id="rId29"/>
    <p:sldId id="265" r:id="rId30"/>
    <p:sldId id="274" r:id="rId31"/>
    <p:sldId id="267" r:id="rId32"/>
    <p:sldId id="268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8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39581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13894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71154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50484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7297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69425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61153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09003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12389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59901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54184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4424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56449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31339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19503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35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23CD7-43BA-4F91-B665-61ABE31DB732}" type="datetimeFigureOut">
              <a:rPr lang="pl-PL" smtClean="0"/>
              <a:t>26.03.2020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8527CA-20A0-4906-9FF1-D5B5EF6C1D9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2695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eb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web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371534"/>
            <a:ext cx="5722121" cy="5722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11" y="371534"/>
            <a:ext cx="6292553" cy="4193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05811" y="4016418"/>
            <a:ext cx="8339983" cy="2734760"/>
          </a:xfrm>
        </p:spPr>
        <p:txBody>
          <a:bodyPr>
            <a:noAutofit/>
          </a:bodyPr>
          <a:lstStyle/>
          <a:p>
            <a:r>
              <a:rPr lang="pl-PL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ookman Old Style" panose="02050604050505020204" pitchFamily="18" charset="0"/>
              </a:rPr>
              <a:t>Londyn i Paryż:</a:t>
            </a:r>
            <a:br>
              <a:rPr lang="pl-PL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ookman Old Style" panose="02050604050505020204" pitchFamily="18" charset="0"/>
              </a:rPr>
            </a:br>
            <a:r>
              <a:rPr lang="pl-PL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ookman Old Style" panose="02050604050505020204" pitchFamily="18" charset="0"/>
              </a:rPr>
              <a:t>wielkie miasta Europy 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92366" y="1529685"/>
            <a:ext cx="9144000" cy="1655762"/>
          </a:xfrm>
        </p:spPr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26091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3595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>
                <a:latin typeface="Bookman Old Style" panose="02050604050505020204" pitchFamily="18" charset="0"/>
              </a:rPr>
              <a:t>Które miasto jest większe?</a:t>
            </a:r>
            <a:br>
              <a:rPr lang="pl-PL" dirty="0">
                <a:latin typeface="Bookman Old Style" panose="02050604050505020204" pitchFamily="18" charset="0"/>
              </a:rPr>
            </a:br>
            <a:endParaRPr lang="pl-PL" dirty="0">
              <a:latin typeface="Bookman Old Style" panose="02050604050505020204" pitchFamily="18" charset="0"/>
            </a:endParaRPr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88" y="1021316"/>
            <a:ext cx="9863091" cy="5613915"/>
          </a:xfrm>
        </p:spPr>
      </p:pic>
    </p:spTree>
    <p:extLst>
      <p:ext uri="{BB962C8B-B14F-4D97-AF65-F5344CB8AC3E}">
        <p14:creationId xmlns:p14="http://schemas.microsoft.com/office/powerpoint/2010/main" val="4123721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383" y="671796"/>
            <a:ext cx="9268659" cy="5427164"/>
          </a:xfrm>
        </p:spPr>
      </p:pic>
    </p:spTree>
    <p:extLst>
      <p:ext uri="{BB962C8B-B14F-4D97-AF65-F5344CB8AC3E}">
        <p14:creationId xmlns:p14="http://schemas.microsoft.com/office/powerpoint/2010/main" val="3228940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>
                <a:latin typeface="Bookman Old Style" panose="02050604050505020204" pitchFamily="18" charset="0"/>
              </a:rPr>
              <a:t>Liczba ludności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185691"/>
              </p:ext>
            </p:extLst>
          </p:nvPr>
        </p:nvGraphicFramePr>
        <p:xfrm>
          <a:off x="2083360" y="1552114"/>
          <a:ext cx="8579979" cy="2391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4086">
                  <a:extLst>
                    <a:ext uri="{9D8B030D-6E8A-4147-A177-3AD203B41FA5}">
                      <a16:colId xmlns:a16="http://schemas.microsoft.com/office/drawing/2014/main" val="753907515"/>
                    </a:ext>
                  </a:extLst>
                </a:gridCol>
                <a:gridCol w="1996030">
                  <a:extLst>
                    <a:ext uri="{9D8B030D-6E8A-4147-A177-3AD203B41FA5}">
                      <a16:colId xmlns:a16="http://schemas.microsoft.com/office/drawing/2014/main" val="3812882572"/>
                    </a:ext>
                  </a:extLst>
                </a:gridCol>
                <a:gridCol w="1996030">
                  <a:extLst>
                    <a:ext uri="{9D8B030D-6E8A-4147-A177-3AD203B41FA5}">
                      <a16:colId xmlns:a16="http://schemas.microsoft.com/office/drawing/2014/main" val="2519198780"/>
                    </a:ext>
                  </a:extLst>
                </a:gridCol>
                <a:gridCol w="2963833">
                  <a:extLst>
                    <a:ext uri="{9D8B030D-6E8A-4147-A177-3AD203B41FA5}">
                      <a16:colId xmlns:a16="http://schemas.microsoft.com/office/drawing/2014/main" val="413059201"/>
                    </a:ext>
                  </a:extLst>
                </a:gridCol>
              </a:tblGrid>
              <a:tr h="737468">
                <a:tc>
                  <a:txBody>
                    <a:bodyPr/>
                    <a:lstStyle/>
                    <a:p>
                      <a:pPr algn="ctr"/>
                      <a:r>
                        <a:rPr lang="pl-PL" sz="2400" dirty="0"/>
                        <a:t>Miasto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dirty="0"/>
                        <a:t>Państwo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/>
                        <a:t>Liczba ludności w mieście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/>
                        <a:t>Liczba ludności</a:t>
                      </a:r>
                      <a:r>
                        <a:rPr lang="pl-PL" sz="2000" baseline="0" dirty="0"/>
                        <a:t> w aglomeracji </a:t>
                      </a:r>
                      <a:endParaRPr lang="pl-PL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1771576"/>
                  </a:ext>
                </a:extLst>
              </a:tr>
              <a:tr h="562785">
                <a:tc>
                  <a:txBody>
                    <a:bodyPr/>
                    <a:lstStyle/>
                    <a:p>
                      <a:r>
                        <a:rPr lang="pl-PL" sz="2400" dirty="0"/>
                        <a:t>Londyn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dirty="0"/>
                        <a:t>Wielka Brytania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dirty="0"/>
                        <a:t>8,7 mln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dirty="0"/>
                        <a:t>13,9 mln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072426"/>
                  </a:ext>
                </a:extLst>
              </a:tr>
              <a:tr h="562785">
                <a:tc>
                  <a:txBody>
                    <a:bodyPr/>
                    <a:lstStyle/>
                    <a:p>
                      <a:r>
                        <a:rPr lang="pl-PL" sz="2400" dirty="0"/>
                        <a:t>Paryż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dirty="0"/>
                        <a:t>Francja</a:t>
                      </a:r>
                      <a:r>
                        <a:rPr lang="pl-PL" sz="2400" baseline="0" dirty="0"/>
                        <a:t> </a:t>
                      </a:r>
                      <a:endParaRPr lang="pl-P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dirty="0"/>
                        <a:t>2,2 mln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dirty="0"/>
                        <a:t>12,4 mln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051809"/>
                  </a:ext>
                </a:extLst>
              </a:tr>
            </a:tbl>
          </a:graphicData>
        </a:graphic>
      </p:graphicFrame>
      <p:sp>
        <p:nvSpPr>
          <p:cNvPr id="5" name="pole tekstowe 4"/>
          <p:cNvSpPr txBox="1"/>
          <p:nvPr/>
        </p:nvSpPr>
        <p:spPr>
          <a:xfrm>
            <a:off x="2211163" y="4347734"/>
            <a:ext cx="75111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FF0000"/>
                </a:solidFill>
              </a:rPr>
              <a:t>Londyn ma znacznie większe rozmiary niż Paryż. Jednak można zauważyć, że obszar i liczba ludności obu miast jest bardzo zbliżona.</a:t>
            </a:r>
          </a:p>
          <a:p>
            <a:endParaRPr lang="pl-PL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259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8378"/>
          </a:xfrm>
        </p:spPr>
        <p:txBody>
          <a:bodyPr/>
          <a:lstStyle/>
          <a:p>
            <a:pPr algn="ctr"/>
            <a:r>
              <a:rPr lang="pl-PL" dirty="0">
                <a:latin typeface="Bookman Old Style" panose="02050604050505020204" pitchFamily="18" charset="0"/>
              </a:rPr>
              <a:t>Cechy zabudowy miejskiej 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4527" y="1397634"/>
            <a:ext cx="8482946" cy="5069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48795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515" y="551203"/>
            <a:ext cx="3398378" cy="5832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228393"/>
            <a:ext cx="10515600" cy="1019293"/>
          </a:xfrm>
        </p:spPr>
        <p:txBody>
          <a:bodyPr/>
          <a:lstStyle/>
          <a:p>
            <a:pPr algn="ctr"/>
            <a:r>
              <a:rPr lang="pl-PL" dirty="0">
                <a:latin typeface="Bookman Old Style" panose="02050604050505020204" pitchFamily="18" charset="0"/>
              </a:rPr>
              <a:t>Paryż – centrum kultury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3107" y="1247686"/>
            <a:ext cx="10960693" cy="2879933"/>
          </a:xfrm>
        </p:spPr>
        <p:txBody>
          <a:bodyPr>
            <a:normAutofit fontScale="70000" lnSpcReduction="20000"/>
          </a:bodyPr>
          <a:lstStyle/>
          <a:p>
            <a:r>
              <a:rPr lang="pl-PL" sz="2600" dirty="0"/>
              <a:t>Ważne centrum kulturowe Europy oraz świata</a:t>
            </a:r>
          </a:p>
          <a:p>
            <a:r>
              <a:rPr lang="pl-PL" sz="2600" dirty="0"/>
              <a:t>Od wieków przyciągał artystów</a:t>
            </a:r>
          </a:p>
          <a:p>
            <a:pPr marL="0" indent="0">
              <a:buNone/>
            </a:pPr>
            <a:r>
              <a:rPr lang="pl-PL" sz="2600" dirty="0"/>
              <a:t> - Fryderyk Chopin</a:t>
            </a:r>
          </a:p>
          <a:p>
            <a:pPr marL="0" indent="0">
              <a:buNone/>
            </a:pPr>
            <a:r>
              <a:rPr lang="pl-PL" sz="2600" dirty="0"/>
              <a:t> - Pablo Picasso</a:t>
            </a:r>
          </a:p>
          <a:p>
            <a:pPr marL="0" indent="0">
              <a:buNone/>
            </a:pPr>
            <a:r>
              <a:rPr lang="pl-PL" sz="2600" dirty="0"/>
              <a:t> - Vincent van Gogh</a:t>
            </a:r>
          </a:p>
          <a:p>
            <a:r>
              <a:rPr lang="pl-PL" sz="2600" dirty="0"/>
              <a:t>Wiele muzeów (najbardziej znane Luwr)</a:t>
            </a:r>
          </a:p>
          <a:p>
            <a:r>
              <a:rPr lang="pl-PL" sz="2600" dirty="0"/>
              <a:t>Światowa stolica mody</a:t>
            </a:r>
          </a:p>
          <a:p>
            <a:pPr marL="0" indent="0">
              <a:buNone/>
            </a:pPr>
            <a:r>
              <a:rPr lang="pl-PL" sz="2600" dirty="0"/>
              <a:t> - domy mody (Coco Chanel czy Christian Dior)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19" y="3897843"/>
            <a:ext cx="8142824" cy="3040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1094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980" y="241878"/>
            <a:ext cx="9286043" cy="6374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08595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794" y="0"/>
            <a:ext cx="9774315" cy="6767878"/>
          </a:xfrm>
        </p:spPr>
      </p:pic>
    </p:spTree>
    <p:extLst>
      <p:ext uri="{BB962C8B-B14F-4D97-AF65-F5344CB8AC3E}">
        <p14:creationId xmlns:p14="http://schemas.microsoft.com/office/powerpoint/2010/main" val="1576780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687" y="76993"/>
            <a:ext cx="10315113" cy="6796131"/>
          </a:xfrm>
        </p:spPr>
      </p:pic>
    </p:spTree>
    <p:extLst>
      <p:ext uri="{BB962C8B-B14F-4D97-AF65-F5344CB8AC3E}">
        <p14:creationId xmlns:p14="http://schemas.microsoft.com/office/powerpoint/2010/main" val="19920349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3844"/>
            <a:ext cx="10312153" cy="6794156"/>
          </a:xfrm>
        </p:spPr>
      </p:pic>
    </p:spTree>
    <p:extLst>
      <p:ext uri="{BB962C8B-B14F-4D97-AF65-F5344CB8AC3E}">
        <p14:creationId xmlns:p14="http://schemas.microsoft.com/office/powerpoint/2010/main" val="38374733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0120"/>
            <a:ext cx="10436441" cy="6727880"/>
          </a:xfrm>
        </p:spPr>
      </p:pic>
    </p:spTree>
    <p:extLst>
      <p:ext uri="{BB962C8B-B14F-4D97-AF65-F5344CB8AC3E}">
        <p14:creationId xmlns:p14="http://schemas.microsoft.com/office/powerpoint/2010/main" val="816044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64021" y="365125"/>
            <a:ext cx="11297541" cy="6027129"/>
          </a:xfrm>
        </p:spPr>
        <p:txBody>
          <a:bodyPr>
            <a:normAutofit/>
          </a:bodyPr>
          <a:lstStyle/>
          <a:p>
            <a:br>
              <a:rPr lang="pl-PL" b="1" dirty="0"/>
            </a:br>
            <a:br>
              <a:rPr lang="pl-PL" b="1" dirty="0"/>
            </a:br>
            <a:r>
              <a:rPr lang="pl-PL" b="1" dirty="0"/>
              <a:t>                          </a:t>
            </a:r>
            <a:r>
              <a:rPr lang="pl-PL" u="sng" dirty="0">
                <a:latin typeface="Bookman Old Style" panose="02050604050505020204" pitchFamily="18" charset="0"/>
              </a:rPr>
              <a:t>CELE:</a:t>
            </a:r>
            <a:br>
              <a:rPr lang="pl-PL" dirty="0">
                <a:latin typeface="Bookman Old Style" panose="02050604050505020204" pitchFamily="18" charset="0"/>
              </a:rPr>
            </a:br>
            <a:br>
              <a:rPr lang="pl-PL" dirty="0">
                <a:latin typeface="Bookman Old Style" panose="02050604050505020204" pitchFamily="18" charset="0"/>
              </a:rPr>
            </a:br>
            <a:r>
              <a:rPr lang="pl-PL" dirty="0">
                <a:latin typeface="Bookman Old Style" panose="02050604050505020204" pitchFamily="18" charset="0"/>
              </a:rPr>
              <a:t>- poznam największe miasta świata i Europy,</a:t>
            </a:r>
            <a:br>
              <a:rPr lang="pl-PL" dirty="0">
                <a:latin typeface="Bookman Old Style" panose="02050604050505020204" pitchFamily="18" charset="0"/>
              </a:rPr>
            </a:br>
            <a:r>
              <a:rPr lang="pl-PL" dirty="0">
                <a:latin typeface="Bookman Old Style" panose="02050604050505020204" pitchFamily="18" charset="0"/>
              </a:rPr>
              <a:t>- nauczę się poznawać cechy krajobrazu wielkich miast,</a:t>
            </a:r>
            <a:br>
              <a:rPr lang="pl-PL" dirty="0">
                <a:latin typeface="Bookman Old Style" panose="02050604050505020204" pitchFamily="18" charset="0"/>
              </a:rPr>
            </a:br>
            <a:r>
              <a:rPr lang="pl-PL" dirty="0">
                <a:latin typeface="Bookman Old Style" panose="02050604050505020204" pitchFamily="18" charset="0"/>
              </a:rPr>
              <a:t>- poznam zalety i wady wielkich miast,</a:t>
            </a:r>
            <a:br>
              <a:rPr lang="pl-PL" dirty="0">
                <a:latin typeface="Bookman Old Style" panose="02050604050505020204" pitchFamily="18" charset="0"/>
              </a:rPr>
            </a:br>
            <a:r>
              <a:rPr lang="pl-PL" dirty="0">
                <a:latin typeface="Bookman Old Style" panose="02050604050505020204" pitchFamily="18" charset="0"/>
              </a:rPr>
              <a:t>- poznam atrakcje turystyczne Paryża i Londynu.</a:t>
            </a:r>
          </a:p>
        </p:txBody>
      </p:sp>
    </p:spTree>
    <p:extLst>
      <p:ext uri="{BB962C8B-B14F-4D97-AF65-F5344CB8AC3E}">
        <p14:creationId xmlns:p14="http://schemas.microsoft.com/office/powerpoint/2010/main" val="2186804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619" y="113543"/>
            <a:ext cx="9596761" cy="6744457"/>
          </a:xfrm>
        </p:spPr>
      </p:pic>
    </p:spTree>
    <p:extLst>
      <p:ext uri="{BB962C8B-B14F-4D97-AF65-F5344CB8AC3E}">
        <p14:creationId xmlns:p14="http://schemas.microsoft.com/office/powerpoint/2010/main" val="2217199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4015"/>
          </a:xfrm>
        </p:spPr>
        <p:txBody>
          <a:bodyPr>
            <a:normAutofit/>
          </a:bodyPr>
          <a:lstStyle/>
          <a:p>
            <a:pPr algn="ctr"/>
            <a:r>
              <a:rPr lang="pl-PL" sz="4800" dirty="0">
                <a:latin typeface="Bookman Old Style" panose="02050604050505020204" pitchFamily="18" charset="0"/>
              </a:rPr>
              <a:t>Londyn – centrum finansowe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3107" y="1239140"/>
            <a:ext cx="10960693" cy="5315484"/>
          </a:xfrm>
        </p:spPr>
        <p:txBody>
          <a:bodyPr/>
          <a:lstStyle/>
          <a:p>
            <a:r>
              <a:rPr lang="pl-PL" dirty="0"/>
              <a:t>Główne siedziby ważnych banków</a:t>
            </a:r>
          </a:p>
          <a:p>
            <a:r>
              <a:rPr lang="pl-PL" dirty="0"/>
              <a:t>Międzynarodowe firmy ubezpieczeniowe i kancelarie prawne</a:t>
            </a:r>
          </a:p>
          <a:p>
            <a:r>
              <a:rPr lang="pl-PL" dirty="0"/>
              <a:t>Największa w Europie Londyńska giełda papierów wartościowych</a:t>
            </a:r>
          </a:p>
          <a:p>
            <a:r>
              <a:rPr lang="pl-PL" dirty="0"/>
              <a:t>Redakcje najważniejszych czasopism informacyjnych o świecie biznesu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56" y="3262924"/>
            <a:ext cx="5012429" cy="3251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629" y="3310497"/>
            <a:ext cx="3904827" cy="320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380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6"/>
            <a:ext cx="10125722" cy="6416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3303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20" y="119642"/>
            <a:ext cx="10005134" cy="6554624"/>
          </a:xfrm>
        </p:spPr>
      </p:pic>
    </p:spTree>
    <p:extLst>
      <p:ext uri="{BB962C8B-B14F-4D97-AF65-F5344CB8AC3E}">
        <p14:creationId xmlns:p14="http://schemas.microsoft.com/office/powerpoint/2010/main" val="14542131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017" y="193377"/>
            <a:ext cx="9747682" cy="6515071"/>
          </a:xfrm>
        </p:spPr>
      </p:pic>
    </p:spTree>
    <p:extLst>
      <p:ext uri="{BB962C8B-B14F-4D97-AF65-F5344CB8AC3E}">
        <p14:creationId xmlns:p14="http://schemas.microsoft.com/office/powerpoint/2010/main" val="15154586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283" y="222191"/>
            <a:ext cx="9570129" cy="6511895"/>
          </a:xfrm>
        </p:spPr>
      </p:pic>
    </p:spTree>
    <p:extLst>
      <p:ext uri="{BB962C8B-B14F-4D97-AF65-F5344CB8AC3E}">
        <p14:creationId xmlns:p14="http://schemas.microsoft.com/office/powerpoint/2010/main" val="15876444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384" y="119641"/>
            <a:ext cx="9765437" cy="6618345"/>
          </a:xfrm>
        </p:spPr>
      </p:pic>
    </p:spTree>
    <p:extLst>
      <p:ext uri="{BB962C8B-B14F-4D97-AF65-F5344CB8AC3E}">
        <p14:creationId xmlns:p14="http://schemas.microsoft.com/office/powerpoint/2010/main" val="7666799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751" y="119546"/>
            <a:ext cx="9792070" cy="6618908"/>
          </a:xfrm>
        </p:spPr>
      </p:pic>
    </p:spTree>
    <p:extLst>
      <p:ext uri="{BB962C8B-B14F-4D97-AF65-F5344CB8AC3E}">
        <p14:creationId xmlns:p14="http://schemas.microsoft.com/office/powerpoint/2010/main" val="18385649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>
                <a:latin typeface="Bookman Old Style" panose="02050604050505020204" pitchFamily="18" charset="0"/>
              </a:rPr>
              <a:t>Strefa podmiejska Londyn i Paryż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557" y="1405288"/>
            <a:ext cx="6679274" cy="3308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4674" y="2979783"/>
            <a:ext cx="5817326" cy="3878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Prostokąt 2"/>
          <p:cNvSpPr/>
          <p:nvPr/>
        </p:nvSpPr>
        <p:spPr>
          <a:xfrm>
            <a:off x="2617207" y="4918891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dirty="0">
                <a:latin typeface="Arial Black" panose="020B0A04020102020204" pitchFamily="34" charset="0"/>
              </a:rPr>
              <a:t>Londyn</a:t>
            </a:r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9116621" y="2449575"/>
            <a:ext cx="886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>
                <a:latin typeface="Arial Black" panose="020B0A04020102020204" pitchFamily="34" charset="0"/>
              </a:rPr>
              <a:t>Paryż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59350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4800" dirty="0">
                <a:latin typeface="Bookman Old Style" panose="02050604050505020204" pitchFamily="18" charset="0"/>
              </a:rPr>
              <a:t>Cechy miast Europejskich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931350"/>
            <a:ext cx="10515600" cy="3161943"/>
          </a:xfrm>
        </p:spPr>
        <p:txBody>
          <a:bodyPr/>
          <a:lstStyle/>
          <a:p>
            <a:r>
              <a:rPr lang="pl-PL" dirty="0"/>
              <a:t>W centrum występuje dzielnica usługowo-biznesowa. W tym obszarze miasta dominuje bardzo duża zabudowa.</a:t>
            </a:r>
          </a:p>
          <a:p>
            <a:r>
              <a:rPr lang="pl-PL" dirty="0"/>
              <a:t>Przedmieścia wielkich miast pełnią funkcje mieszkaniową, co wymusza rozwój komunikacji miejskiej.</a:t>
            </a:r>
          </a:p>
          <a:p>
            <a:r>
              <a:rPr lang="pl-PL" dirty="0"/>
              <a:t>W miastach można wyróżnić część historyczną, w której są liczne zabytki.</a:t>
            </a:r>
          </a:p>
        </p:txBody>
      </p:sp>
    </p:spTree>
    <p:extLst>
      <p:ext uri="{BB962C8B-B14F-4D97-AF65-F5344CB8AC3E}">
        <p14:creationId xmlns:p14="http://schemas.microsoft.com/office/powerpoint/2010/main" val="3874380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6"/>
            <a:ext cx="6519409" cy="6351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5297" y="365126"/>
            <a:ext cx="10738503" cy="574912"/>
          </a:xfrm>
        </p:spPr>
        <p:txBody>
          <a:bodyPr>
            <a:normAutofit fontScale="90000"/>
          </a:bodyPr>
          <a:lstStyle/>
          <a:p>
            <a:r>
              <a:rPr lang="pl-PL" dirty="0">
                <a:latin typeface="Bookman Old Style" panose="02050604050505020204" pitchFamily="18" charset="0"/>
              </a:rPr>
              <a:t>Paryż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5297" y="1076770"/>
            <a:ext cx="10738503" cy="5100193"/>
          </a:xfrm>
        </p:spPr>
        <p:txBody>
          <a:bodyPr/>
          <a:lstStyle/>
          <a:p>
            <a:r>
              <a:rPr lang="pl-PL" dirty="0"/>
              <a:t>Stolica </a:t>
            </a:r>
            <a:r>
              <a:rPr lang="pl-PL" b="1" dirty="0"/>
              <a:t>Francji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86"/>
            <a:ext cx="5900222" cy="6588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07388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94625" y="143973"/>
            <a:ext cx="9347447" cy="1325563"/>
          </a:xfrm>
        </p:spPr>
        <p:txBody>
          <a:bodyPr/>
          <a:lstStyle/>
          <a:p>
            <a:r>
              <a:rPr lang="pl-PL" dirty="0">
                <a:latin typeface="Bookman Old Style" panose="02050604050505020204" pitchFamily="18" charset="0"/>
              </a:rPr>
              <a:t>Co przyciąga ludzi do miast?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606609"/>
            <a:ext cx="10515600" cy="4570354"/>
          </a:xfrm>
        </p:spPr>
        <p:txBody>
          <a:bodyPr/>
          <a:lstStyle/>
          <a:p>
            <a:r>
              <a:rPr lang="pl-PL" dirty="0"/>
              <a:t>W Europejskich miastach żyje ¾ mieszkańców kontynentu</a:t>
            </a:r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Większe możliwości </a:t>
            </a:r>
            <a:r>
              <a:rPr lang="pl-PL" u="sng" dirty="0"/>
              <a:t>znalezienia pracy</a:t>
            </a:r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Lepsze </a:t>
            </a:r>
            <a:r>
              <a:rPr lang="pl-PL" u="sng" dirty="0"/>
              <a:t>warunki do życia </a:t>
            </a:r>
            <a:r>
              <a:rPr lang="pl-PL" dirty="0"/>
              <a:t>niż na wsi</a:t>
            </a:r>
          </a:p>
          <a:p>
            <a:pPr>
              <a:buFontTx/>
              <a:buChar char="-"/>
            </a:pPr>
            <a:r>
              <a:rPr lang="pl-PL" dirty="0"/>
              <a:t>łatwiejszy dostęp do szkół, uczelni, kin, teatrów, placówek medycznych, sklepów, itp.</a:t>
            </a:r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Ale bardziej </a:t>
            </a:r>
            <a:r>
              <a:rPr lang="pl-PL" u="sng" dirty="0"/>
              <a:t>zanieczyszczone powietrze i korki</a:t>
            </a:r>
          </a:p>
        </p:txBody>
      </p:sp>
    </p:spTree>
    <p:extLst>
      <p:ext uri="{BB962C8B-B14F-4D97-AF65-F5344CB8AC3E}">
        <p14:creationId xmlns:p14="http://schemas.microsoft.com/office/powerpoint/2010/main" val="38649479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1107"/>
          </a:xfrm>
        </p:spPr>
        <p:txBody>
          <a:bodyPr/>
          <a:lstStyle/>
          <a:p>
            <a:pPr algn="ctr"/>
            <a:r>
              <a:rPr lang="pl-PL" dirty="0">
                <a:latin typeface="Bookman Old Style" panose="02050604050505020204" pitchFamily="18" charset="0"/>
              </a:rPr>
              <a:t>Problemy dużych miast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256232"/>
            <a:ext cx="10515600" cy="4351338"/>
          </a:xfrm>
        </p:spPr>
        <p:txBody>
          <a:bodyPr/>
          <a:lstStyle/>
          <a:p>
            <a:r>
              <a:rPr lang="pl-PL" dirty="0"/>
              <a:t>Korki </a:t>
            </a:r>
          </a:p>
          <a:p>
            <a:r>
              <a:rPr lang="pl-PL" dirty="0"/>
              <a:t>Przeludnienie </a:t>
            </a:r>
          </a:p>
          <a:p>
            <a:r>
              <a:rPr lang="pl-PL" dirty="0"/>
              <a:t>Liczne przestępstwa </a:t>
            </a:r>
          </a:p>
          <a:p>
            <a:r>
              <a:rPr lang="pl-PL" dirty="0"/>
              <a:t>Nielegalne imigracje ludności do dużych miast </a:t>
            </a:r>
          </a:p>
          <a:p>
            <a:r>
              <a:rPr lang="pl-PL" dirty="0"/>
              <a:t>Wielokulturowość i narodowość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806" y="3810602"/>
            <a:ext cx="4427509" cy="2795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34" y="3823832"/>
            <a:ext cx="4494138" cy="2742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604" y="1191969"/>
            <a:ext cx="3778828" cy="2516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84427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>
                <a:latin typeface="Bookman Old Style" panose="02050604050505020204" pitchFamily="18" charset="0"/>
              </a:rPr>
              <a:t>PODSUMOWANIE</a:t>
            </a:r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143" y="2552065"/>
            <a:ext cx="8511540" cy="2941320"/>
          </a:xfrm>
        </p:spPr>
      </p:pic>
    </p:spTree>
    <p:extLst>
      <p:ext uri="{BB962C8B-B14F-4D97-AF65-F5344CB8AC3E}">
        <p14:creationId xmlns:p14="http://schemas.microsoft.com/office/powerpoint/2010/main" val="922621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6015"/>
            <a:ext cx="7090023" cy="6528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44381" y="205100"/>
            <a:ext cx="10909419" cy="897308"/>
          </a:xfrm>
        </p:spPr>
        <p:txBody>
          <a:bodyPr/>
          <a:lstStyle/>
          <a:p>
            <a:r>
              <a:rPr lang="pl-PL" dirty="0">
                <a:latin typeface="Bookman Old Style" panose="02050604050505020204" pitchFamily="18" charset="0"/>
              </a:rPr>
              <a:t>Londyn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44381" y="1090411"/>
            <a:ext cx="10909419" cy="4929277"/>
          </a:xfrm>
        </p:spPr>
        <p:txBody>
          <a:bodyPr/>
          <a:lstStyle/>
          <a:p>
            <a:r>
              <a:rPr lang="pl-PL" dirty="0"/>
              <a:t>Stolica </a:t>
            </a:r>
            <a:r>
              <a:rPr lang="pl-PL" b="1" dirty="0"/>
              <a:t>Wielkiej Brytanii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46" y="0"/>
            <a:ext cx="558985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102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366069" y="248194"/>
            <a:ext cx="2734491" cy="5852160"/>
          </a:xfrm>
        </p:spPr>
        <p:txBody>
          <a:bodyPr/>
          <a:lstStyle/>
          <a:p>
            <a:r>
              <a:rPr lang="pl-PL" dirty="0">
                <a:latin typeface="Bookman Old Style" panose="02050604050505020204" pitchFamily="18" charset="0"/>
              </a:rPr>
              <a:t>Położenie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366068" cy="6857999"/>
          </a:xfrm>
          <a:prstGeom prst="rect">
            <a:avLst/>
          </a:prstGeom>
        </p:spPr>
      </p:pic>
      <p:sp>
        <p:nvSpPr>
          <p:cNvPr id="3" name="Strzałka w lewo 2"/>
          <p:cNvSpPr/>
          <p:nvPr/>
        </p:nvSpPr>
        <p:spPr>
          <a:xfrm>
            <a:off x="9477286" y="3512321"/>
            <a:ext cx="2136449" cy="62384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9561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50030"/>
          </a:xfrm>
        </p:spPr>
        <p:txBody>
          <a:bodyPr>
            <a:normAutofit/>
          </a:bodyPr>
          <a:lstStyle/>
          <a:p>
            <a:pPr algn="ctr"/>
            <a:r>
              <a:rPr lang="pl-PL" dirty="0">
                <a:latin typeface="Bookman Old Style" panose="02050604050505020204" pitchFamily="18" charset="0"/>
              </a:rPr>
              <a:t>Jak duże są największe miasta Europy?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60577" y="1358781"/>
            <a:ext cx="11083894" cy="532402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dirty="0"/>
              <a:t>                         </a:t>
            </a:r>
          </a:p>
          <a:p>
            <a:pPr marL="0" indent="0">
              <a:buNone/>
            </a:pPr>
            <a:r>
              <a:rPr lang="pl-PL" sz="4400" b="1" dirty="0">
                <a:solidFill>
                  <a:srgbClr val="C00000"/>
                </a:solidFill>
              </a:rPr>
              <a:t>Moskwa, Paryż, Londyn</a:t>
            </a:r>
            <a:r>
              <a:rPr lang="pl-PL" b="1" dirty="0"/>
              <a:t>                                                  </a:t>
            </a:r>
            <a:r>
              <a:rPr lang="pl-PL" b="1" dirty="0">
                <a:solidFill>
                  <a:srgbClr val="00B050"/>
                </a:solidFill>
              </a:rPr>
              <a:t>WARSZAWA </a:t>
            </a:r>
            <a:endParaRPr lang="pl-PL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pl-PL" b="1" dirty="0"/>
          </a:p>
          <a:p>
            <a:pPr marL="0" indent="0">
              <a:buNone/>
            </a:pPr>
            <a:endParaRPr lang="pl-PL" b="1" dirty="0"/>
          </a:p>
          <a:p>
            <a:pPr marL="0" indent="0">
              <a:buNone/>
            </a:pPr>
            <a:r>
              <a:rPr lang="pl-PL" b="1" dirty="0"/>
              <a:t>                             9 – 12 mln osób                                                                                              ok. 1,7 mln</a:t>
            </a:r>
          </a:p>
          <a:p>
            <a:pPr marL="0" indent="0">
              <a:buNone/>
            </a:pPr>
            <a:endParaRPr lang="pl-PL" b="1" dirty="0"/>
          </a:p>
          <a:p>
            <a:pPr marL="0" indent="0">
              <a:buNone/>
            </a:pPr>
            <a:endParaRPr lang="pl-PL" sz="1700" b="1" dirty="0"/>
          </a:p>
          <a:p>
            <a:pPr marL="0" indent="0">
              <a:buNone/>
            </a:pPr>
            <a:endParaRPr lang="pl-PL" b="1" dirty="0"/>
          </a:p>
          <a:p>
            <a:pPr marL="0" indent="0">
              <a:buNone/>
            </a:pPr>
            <a:r>
              <a:rPr lang="pl-PL" b="1" dirty="0"/>
              <a:t>                                                                                        </a:t>
            </a:r>
          </a:p>
          <a:p>
            <a:pPr marL="0" indent="0">
              <a:buNone/>
            </a:pPr>
            <a:r>
              <a:rPr lang="pl-PL" b="1" dirty="0"/>
              <a:t>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pl-PL" sz="3000" b="1" dirty="0"/>
              <a:t> </a:t>
            </a:r>
          </a:p>
          <a:p>
            <a:pPr marL="0" indent="0">
              <a:buNone/>
            </a:pPr>
            <a:r>
              <a:rPr lang="pl-PL" sz="3000" b="1" dirty="0"/>
              <a:t>                             </a:t>
            </a:r>
          </a:p>
          <a:p>
            <a:pPr marL="0" indent="0">
              <a:buNone/>
            </a:pPr>
            <a:r>
              <a:rPr lang="pl-PL" sz="3000" b="1" dirty="0"/>
              <a:t>    </a:t>
            </a:r>
            <a:endParaRPr lang="pl-PL" sz="3000" b="1" dirty="0">
              <a:solidFill>
                <a:srgbClr val="FF0000"/>
              </a:solidFill>
            </a:endParaRPr>
          </a:p>
        </p:txBody>
      </p:sp>
      <p:sp>
        <p:nvSpPr>
          <p:cNvPr id="4" name="Strzałka w dół 3"/>
          <p:cNvSpPr/>
          <p:nvPr/>
        </p:nvSpPr>
        <p:spPr>
          <a:xfrm>
            <a:off x="3115206" y="2288343"/>
            <a:ext cx="401652" cy="6922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Strzałka w dół 4"/>
          <p:cNvSpPr/>
          <p:nvPr/>
        </p:nvSpPr>
        <p:spPr>
          <a:xfrm>
            <a:off x="10092583" y="2288343"/>
            <a:ext cx="401652" cy="6409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31" y="3467813"/>
            <a:ext cx="2277453" cy="2277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542" y="3467813"/>
            <a:ext cx="2152649" cy="2288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068" y="3484266"/>
            <a:ext cx="3252074" cy="2288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145" y="3563597"/>
            <a:ext cx="2034529" cy="2875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6201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46" y="128187"/>
            <a:ext cx="11659199" cy="641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27421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2369" y="365125"/>
            <a:ext cx="11776105" cy="1325563"/>
          </a:xfrm>
        </p:spPr>
        <p:txBody>
          <a:bodyPr>
            <a:normAutofit/>
          </a:bodyPr>
          <a:lstStyle/>
          <a:p>
            <a:pPr algn="ctr"/>
            <a:r>
              <a:rPr lang="pl-PL" b="1" dirty="0">
                <a:latin typeface="Arial Black" panose="020B0A04020102020204" pitchFamily="34" charset="0"/>
              </a:rPr>
              <a:t>      </a:t>
            </a:r>
            <a:r>
              <a:rPr lang="pl-PL" dirty="0">
                <a:latin typeface="Bookman Old Style" panose="02050604050505020204" pitchFamily="18" charset="0"/>
              </a:rPr>
              <a:t>Czym wyróżniają się Paryż i Londyn?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89574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Char char="-"/>
            </a:pPr>
            <a:r>
              <a:rPr lang="pl-PL" sz="3200" dirty="0"/>
              <a:t>Bardzo duża liczba mieszkańców</a:t>
            </a:r>
          </a:p>
          <a:p>
            <a:pPr>
              <a:buFontTx/>
              <a:buChar char="-"/>
            </a:pPr>
            <a:r>
              <a:rPr lang="pl-PL" sz="3200" dirty="0"/>
              <a:t>Leżą dość blisko siebie </a:t>
            </a:r>
          </a:p>
          <a:p>
            <a:pPr>
              <a:buFontTx/>
              <a:buChar char="-"/>
            </a:pPr>
            <a:r>
              <a:rPr lang="pl-PL" sz="3200" dirty="0"/>
              <a:t>Światowe metropolie (ośrodki gospodarcze i kulturalne o międzynarodowym znaczeniu)</a:t>
            </a:r>
          </a:p>
          <a:p>
            <a:pPr>
              <a:buFontTx/>
              <a:buChar char="-"/>
            </a:pPr>
            <a:r>
              <a:rPr lang="pl-PL" sz="3200" dirty="0"/>
              <a:t>Siedziby wielkich międzynarodowych firm i organizacji</a:t>
            </a:r>
          </a:p>
          <a:p>
            <a:pPr>
              <a:buFontTx/>
              <a:buChar char="-"/>
            </a:pPr>
            <a:r>
              <a:rPr lang="pl-PL" sz="3200" dirty="0"/>
              <a:t>Ważne ośrodki handlu i przemysłu</a:t>
            </a:r>
          </a:p>
          <a:p>
            <a:pPr>
              <a:buFontTx/>
              <a:buChar char="-"/>
            </a:pPr>
            <a:r>
              <a:rPr lang="pl-PL" sz="3200" dirty="0"/>
              <a:t>Dzielnice przemysłowe to symbol nowoczesnej przedsiębiorczości</a:t>
            </a:r>
          </a:p>
          <a:p>
            <a:pPr>
              <a:buFontTx/>
              <a:buChar char="-"/>
            </a:pPr>
            <a:r>
              <a:rPr lang="pl-PL" sz="3200" dirty="0"/>
              <a:t>Ważne międzynarodowe węzły komunikacyjne</a:t>
            </a:r>
          </a:p>
          <a:p>
            <a:pPr>
              <a:buFontTx/>
              <a:buChar char="-"/>
            </a:pPr>
            <a:r>
              <a:rPr lang="pl-PL" sz="3200" dirty="0"/>
              <a:t>Wielokulturowość </a:t>
            </a:r>
          </a:p>
          <a:p>
            <a:pPr>
              <a:buFontTx/>
              <a:buChar char="-"/>
            </a:pPr>
            <a:r>
              <a:rPr lang="pl-PL" sz="3200" dirty="0"/>
              <a:t>Centra turystyczne</a:t>
            </a:r>
          </a:p>
          <a:p>
            <a:pPr>
              <a:buFontTx/>
              <a:buChar char="-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15006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077635" y="373583"/>
            <a:ext cx="8681815" cy="668916"/>
          </a:xfrm>
        </p:spPr>
        <p:txBody>
          <a:bodyPr>
            <a:normAutofit fontScale="90000"/>
          </a:bodyPr>
          <a:lstStyle/>
          <a:p>
            <a:r>
              <a:rPr lang="pl-PL" dirty="0">
                <a:latin typeface="Bookman Old Style" panose="02050604050505020204" pitchFamily="18" charset="0"/>
              </a:rPr>
              <a:t>Londyn i Paryż leżą w </a:t>
            </a:r>
            <a:r>
              <a:rPr lang="pl-PL" u="sng" dirty="0">
                <a:latin typeface="Bookman Old Style" panose="02050604050505020204" pitchFamily="18" charset="0"/>
              </a:rPr>
              <a:t>zachodniej Europie.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101" y="2127902"/>
            <a:ext cx="4067797" cy="2759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rostokąt 4"/>
          <p:cNvSpPr/>
          <p:nvPr/>
        </p:nvSpPr>
        <p:spPr>
          <a:xfrm>
            <a:off x="717847" y="5627304"/>
            <a:ext cx="997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/>
              <a:t>Znajdują się </a:t>
            </a:r>
            <a:r>
              <a:rPr lang="pl-PL" sz="3200" u="sng" dirty="0"/>
              <a:t>w dolinach </a:t>
            </a:r>
            <a:r>
              <a:rPr lang="pl-PL" sz="3200" dirty="0"/>
              <a:t>nad ważnymi rzekami. </a:t>
            </a:r>
          </a:p>
        </p:txBody>
      </p:sp>
      <p:sp>
        <p:nvSpPr>
          <p:cNvPr id="6" name="Prostokąt 5"/>
          <p:cNvSpPr/>
          <p:nvPr/>
        </p:nvSpPr>
        <p:spPr>
          <a:xfrm>
            <a:off x="8104672" y="4533444"/>
            <a:ext cx="20287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4000" u="sng" dirty="0"/>
              <a:t>Sekwana</a:t>
            </a:r>
          </a:p>
        </p:txBody>
      </p:sp>
      <p:sp>
        <p:nvSpPr>
          <p:cNvPr id="7" name="Prostokąt 6"/>
          <p:cNvSpPr/>
          <p:nvPr/>
        </p:nvSpPr>
        <p:spPr>
          <a:xfrm>
            <a:off x="1274627" y="2324455"/>
            <a:ext cx="16060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4000" u="sng" dirty="0"/>
              <a:t>Tamiza</a:t>
            </a:r>
          </a:p>
        </p:txBody>
      </p:sp>
      <p:sp>
        <p:nvSpPr>
          <p:cNvPr id="8" name="Strzałka w prawo 7"/>
          <p:cNvSpPr/>
          <p:nvPr/>
        </p:nvSpPr>
        <p:spPr>
          <a:xfrm>
            <a:off x="1820254" y="3179036"/>
            <a:ext cx="2068082" cy="4871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trzałka w lewo 8"/>
          <p:cNvSpPr/>
          <p:nvPr/>
        </p:nvSpPr>
        <p:spPr>
          <a:xfrm>
            <a:off x="7221551" y="4074632"/>
            <a:ext cx="1837345" cy="5096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trzałka w dół 9"/>
          <p:cNvSpPr/>
          <p:nvPr/>
        </p:nvSpPr>
        <p:spPr>
          <a:xfrm>
            <a:off x="4948015" y="1397909"/>
            <a:ext cx="583962" cy="14064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 w górę 10"/>
          <p:cNvSpPr/>
          <p:nvPr/>
        </p:nvSpPr>
        <p:spPr>
          <a:xfrm>
            <a:off x="5823957" y="4241453"/>
            <a:ext cx="544083" cy="143986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/>
          <p:cNvSpPr/>
          <p:nvPr/>
        </p:nvSpPr>
        <p:spPr>
          <a:xfrm>
            <a:off x="7594314" y="1883420"/>
            <a:ext cx="3434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200" dirty="0"/>
              <a:t>Gęsto zabudowane</a:t>
            </a:r>
          </a:p>
        </p:txBody>
      </p:sp>
      <p:sp>
        <p:nvSpPr>
          <p:cNvPr id="13" name="Prostokąt 12"/>
          <p:cNvSpPr/>
          <p:nvPr/>
        </p:nvSpPr>
        <p:spPr>
          <a:xfrm>
            <a:off x="944148" y="4647378"/>
            <a:ext cx="17522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200" dirty="0"/>
              <a:t>Ogromne</a:t>
            </a:r>
          </a:p>
        </p:txBody>
      </p:sp>
      <p:sp>
        <p:nvSpPr>
          <p:cNvPr id="14" name="Strzałka w lewo 13"/>
          <p:cNvSpPr/>
          <p:nvPr/>
        </p:nvSpPr>
        <p:spPr>
          <a:xfrm rot="20003565">
            <a:off x="6982260" y="2857938"/>
            <a:ext cx="1674976" cy="5146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Strzałka w prawo 14"/>
          <p:cNvSpPr/>
          <p:nvPr/>
        </p:nvSpPr>
        <p:spPr>
          <a:xfrm rot="20256217">
            <a:off x="2704199" y="4646980"/>
            <a:ext cx="1768980" cy="516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394912"/>
      </p:ext>
    </p:extLst>
  </p:cSld>
  <p:clrMapOvr>
    <a:masterClrMapping/>
  </p:clrMapOvr>
</p:sld>
</file>

<file path=ppt/theme/theme1.xml><?xml version="1.0" encoding="utf-8"?>
<a:theme xmlns:a="http://schemas.openxmlformats.org/drawingml/2006/main" name="Smuga">
  <a:themeElements>
    <a:clrScheme name="Smuga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mug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mug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370</TotalTime>
  <Words>409</Words>
  <Application>Microsoft Office PowerPoint</Application>
  <PresentationFormat>Panoramiczny</PresentationFormat>
  <Paragraphs>90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8" baseType="lpstr">
      <vt:lpstr>Arial</vt:lpstr>
      <vt:lpstr>Arial Black</vt:lpstr>
      <vt:lpstr>Bookman Old Style</vt:lpstr>
      <vt:lpstr>Century Gothic</vt:lpstr>
      <vt:lpstr>Wingdings 3</vt:lpstr>
      <vt:lpstr>Smuga</vt:lpstr>
      <vt:lpstr>Londyn i Paryż: wielkie miasta Europy </vt:lpstr>
      <vt:lpstr>                            CELE:  - poznam największe miasta świata i Europy, - nauczę się poznawać cechy krajobrazu wielkich miast, - poznam zalety i wady wielkich miast, - poznam atrakcje turystyczne Paryża i Londynu.</vt:lpstr>
      <vt:lpstr>Paryż</vt:lpstr>
      <vt:lpstr>Londyn</vt:lpstr>
      <vt:lpstr>Położenie</vt:lpstr>
      <vt:lpstr>Jak duże są największe miasta Europy?</vt:lpstr>
      <vt:lpstr>Prezentacja programu PowerPoint</vt:lpstr>
      <vt:lpstr>      Czym wyróżniają się Paryż i Londyn?</vt:lpstr>
      <vt:lpstr>Londyn i Paryż leżą w zachodniej Europie.</vt:lpstr>
      <vt:lpstr>Które miasto jest większe? </vt:lpstr>
      <vt:lpstr>Prezentacja programu PowerPoint</vt:lpstr>
      <vt:lpstr>Liczba ludności</vt:lpstr>
      <vt:lpstr>Cechy zabudowy miejskiej </vt:lpstr>
      <vt:lpstr>Paryż – centrum kultury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Londyn – centrum finansowe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Strefa podmiejska Londyn i Paryż</vt:lpstr>
      <vt:lpstr>Cechy miast Europejskich</vt:lpstr>
      <vt:lpstr>Co przyciąga ludzi do miast?</vt:lpstr>
      <vt:lpstr>Problemy dużych miast</vt:lpstr>
      <vt:lpstr>PODSUMOWANIE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Londyn i Paryż – wielkie miasta Europy</dc:title>
  <dc:creator>HP</dc:creator>
  <cp:lastModifiedBy>Alina Magiera</cp:lastModifiedBy>
  <cp:revision>38</cp:revision>
  <dcterms:created xsi:type="dcterms:W3CDTF">2020-01-04T19:00:30Z</dcterms:created>
  <dcterms:modified xsi:type="dcterms:W3CDTF">2020-03-26T07:00:27Z</dcterms:modified>
</cp:coreProperties>
</file>